
<file path=[Content_Types].xml><?xml version="1.0" encoding="utf-8"?>
<Types xmlns="http://schemas.openxmlformats.org/package/2006/content-types">
  <Default Extension="bin" ContentType="application/vnd.openxmlformats-officedocument.oleObject"/>
  <Default Extension="docx" ContentType="application/vnd.openxmlformats-officedocument.wordprocessingml.document"/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slideLayouts/slideLayout4.xml" ContentType="application/vnd.openxmlformats-officedocument.presentationml.slideLayout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1.xml" ContentType="application/vnd.openxmlformats-officedocument.theme+xml"/>
  <Override PartName="/ppt/theme/theme3.xml" ContentType="application/vnd.openxmlformats-officedocument.theme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7" r:id="rId2"/>
    <p:sldId id="289" r:id="rId3"/>
    <p:sldId id="342" r:id="rId4"/>
    <p:sldId id="344" r:id="rId5"/>
    <p:sldId id="343" r:id="rId6"/>
    <p:sldId id="346" r:id="rId7"/>
    <p:sldId id="347" r:id="rId8"/>
    <p:sldId id="348" r:id="rId9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796"/>
    <p:restoredTop sz="96115"/>
  </p:normalViewPr>
  <p:slideViewPr>
    <p:cSldViewPr snapToGrid="0" snapToObjects="1">
      <p:cViewPr varScale="1">
        <p:scale>
          <a:sx n="114" d="100"/>
          <a:sy n="114" d="100"/>
        </p:scale>
        <p:origin x="192" y="3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18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image" Target="../media/image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9D283F60-E67E-B84F-AB79-C5E745AC63A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6A859FDE-11D0-BA4B-BCB2-AF81D0F6EEB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FBCAE6-81EE-8847-90FE-782DA58A2C23}" type="datetimeFigureOut">
              <a:rPr lang="fr-FR" smtClean="0"/>
              <a:t>17/05/2024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C9CCC298-312C-F942-AC7A-205B313BB18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91DC2431-C8D0-894A-95AC-6D5597E6427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FB2EDC-4AC8-1049-9BD2-1EC19D5327E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3740641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48B999-2D71-1544-B0E8-A20B306FDC23}" type="datetimeFigureOut">
              <a:rPr lang="fr-FR" smtClean="0"/>
              <a:t>17/05/2024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D6DDEF-0016-FD46-B2A9-972404337A3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5034173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dt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fr-FR">
                <a:latin typeface="Arial" pitchFamily="34" charset="0"/>
                <a:ea typeface="Geneva"/>
                <a:cs typeface="Geneva"/>
              </a:rPr>
              <a:t>07/03/11</a:t>
            </a:r>
          </a:p>
        </p:txBody>
      </p:sp>
      <p:sp>
        <p:nvSpPr>
          <p:cNvPr id="26627" name="Rectangle 11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fld id="{2D98A460-C125-4CA0-84C7-FF31EE158A99}" type="slidenum">
              <a:rPr lang="fr-FR" smtClean="0">
                <a:latin typeface="Arial" pitchFamily="34" charset="0"/>
                <a:ea typeface="Geneva"/>
                <a:cs typeface="Geneva"/>
              </a:rPr>
              <a:pPr>
                <a:buFont typeface="Times New Roman" pitchFamily="18" charset="0"/>
                <a:buNone/>
              </a:pPr>
              <a:t>1</a:t>
            </a:fld>
            <a:endParaRPr lang="fr-FR">
              <a:latin typeface="Arial" pitchFamily="34" charset="0"/>
              <a:ea typeface="Geneva"/>
              <a:cs typeface="Geneva"/>
            </a:endParaRPr>
          </a:p>
        </p:txBody>
      </p:sp>
      <p:sp>
        <p:nvSpPr>
          <p:cNvPr id="26628" name="Text Box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7313" y="744538"/>
            <a:ext cx="6613525" cy="3721100"/>
          </a:xfrm>
          <a:solidFill>
            <a:srgbClr val="FFFFFF"/>
          </a:solidFill>
          <a:ln/>
        </p:spPr>
      </p:sp>
      <p:sp>
        <p:nvSpPr>
          <p:cNvPr id="26629" name="Text Box 2"/>
          <p:cNvSpPr>
            <a:spLocks noGrp="1" noChangeArrowheads="1"/>
          </p:cNvSpPr>
          <p:nvPr>
            <p:ph type="body" idx="1"/>
          </p:nvPr>
        </p:nvSpPr>
        <p:spPr>
          <a:xfrm>
            <a:off x="678815" y="4713646"/>
            <a:ext cx="5424235" cy="4560314"/>
          </a:xfrm>
          <a:noFill/>
          <a:ln/>
        </p:spPr>
        <p:txBody>
          <a:bodyPr wrap="none" anchor="ctr"/>
          <a:lstStyle/>
          <a:p>
            <a:endParaRPr lang="fr-FR">
              <a:latin typeface="Times New Roman" pitchFamily="18" charset="0"/>
            </a:endParaRPr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/>
              <a:t>Séminaire de formation des acteurs du Contrôle de gestion du MINTP</a:t>
            </a:r>
          </a:p>
        </p:txBody>
      </p:sp>
    </p:spTree>
    <p:extLst>
      <p:ext uri="{BB962C8B-B14F-4D97-AF65-F5344CB8AC3E}">
        <p14:creationId xmlns:p14="http://schemas.microsoft.com/office/powerpoint/2010/main" val="27624749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dt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fr-FR">
                <a:latin typeface="Arial" pitchFamily="34" charset="0"/>
                <a:ea typeface="Geneva"/>
                <a:cs typeface="Geneva"/>
              </a:rPr>
              <a:t>07/03/11</a:t>
            </a:r>
          </a:p>
        </p:txBody>
      </p:sp>
      <p:sp>
        <p:nvSpPr>
          <p:cNvPr id="27651" name="Rectangle 11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fld id="{E94BC080-E3FB-4C24-BB9C-949963CE3644}" type="slidenum">
              <a:rPr lang="fr-FR" smtClean="0">
                <a:latin typeface="Arial" pitchFamily="34" charset="0"/>
                <a:ea typeface="Geneva"/>
                <a:cs typeface="Geneva"/>
              </a:rPr>
              <a:pPr>
                <a:buFont typeface="Times New Roman" pitchFamily="18" charset="0"/>
                <a:buNone/>
              </a:pPr>
              <a:t>2</a:t>
            </a:fld>
            <a:endParaRPr lang="fr-FR">
              <a:latin typeface="Arial" pitchFamily="34" charset="0"/>
              <a:ea typeface="Geneva"/>
              <a:cs typeface="Geneva"/>
            </a:endParaRPr>
          </a:p>
        </p:txBody>
      </p:sp>
      <p:sp>
        <p:nvSpPr>
          <p:cNvPr id="27652" name="Text Box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7313" y="744538"/>
            <a:ext cx="6613525" cy="3721100"/>
          </a:xfrm>
          <a:solidFill>
            <a:srgbClr val="FFFFFF"/>
          </a:solidFill>
          <a:ln/>
        </p:spPr>
      </p:sp>
      <p:sp>
        <p:nvSpPr>
          <p:cNvPr id="27653" name="Text Box 2"/>
          <p:cNvSpPr>
            <a:spLocks noGrp="1" noChangeArrowheads="1"/>
          </p:cNvSpPr>
          <p:nvPr>
            <p:ph type="body" idx="1"/>
          </p:nvPr>
        </p:nvSpPr>
        <p:spPr>
          <a:xfrm>
            <a:off x="678815" y="4713646"/>
            <a:ext cx="5424235" cy="4560314"/>
          </a:xfrm>
          <a:noFill/>
          <a:ln/>
        </p:spPr>
        <p:txBody>
          <a:bodyPr wrap="none" anchor="ctr"/>
          <a:lstStyle/>
          <a:p>
            <a:endParaRPr lang="fr-FR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38120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dt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fr-FR">
                <a:latin typeface="Arial" pitchFamily="34" charset="0"/>
                <a:ea typeface="Geneva"/>
                <a:cs typeface="Geneva"/>
              </a:rPr>
              <a:t>07/03/11</a:t>
            </a:r>
          </a:p>
        </p:txBody>
      </p:sp>
      <p:sp>
        <p:nvSpPr>
          <p:cNvPr id="27651" name="Rectangle 11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fld id="{E94BC080-E3FB-4C24-BB9C-949963CE3644}" type="slidenum">
              <a:rPr lang="fr-FR" smtClean="0">
                <a:latin typeface="Arial" pitchFamily="34" charset="0"/>
                <a:ea typeface="Geneva"/>
                <a:cs typeface="Geneva"/>
              </a:rPr>
              <a:pPr>
                <a:buFont typeface="Times New Roman" pitchFamily="18" charset="0"/>
                <a:buNone/>
              </a:pPr>
              <a:t>3</a:t>
            </a:fld>
            <a:endParaRPr lang="fr-FR">
              <a:latin typeface="Arial" pitchFamily="34" charset="0"/>
              <a:ea typeface="Geneva"/>
              <a:cs typeface="Geneva"/>
            </a:endParaRPr>
          </a:p>
        </p:txBody>
      </p:sp>
      <p:sp>
        <p:nvSpPr>
          <p:cNvPr id="27652" name="Text Box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7313" y="744538"/>
            <a:ext cx="6613525" cy="3721100"/>
          </a:xfrm>
          <a:solidFill>
            <a:srgbClr val="FFFFFF"/>
          </a:solidFill>
          <a:ln/>
        </p:spPr>
      </p:sp>
      <p:sp>
        <p:nvSpPr>
          <p:cNvPr id="27653" name="Text Box 2"/>
          <p:cNvSpPr>
            <a:spLocks noGrp="1" noChangeArrowheads="1"/>
          </p:cNvSpPr>
          <p:nvPr>
            <p:ph type="body" idx="1"/>
          </p:nvPr>
        </p:nvSpPr>
        <p:spPr>
          <a:xfrm>
            <a:off x="678815" y="4713646"/>
            <a:ext cx="5424235" cy="4560314"/>
          </a:xfrm>
          <a:noFill/>
          <a:ln/>
        </p:spPr>
        <p:txBody>
          <a:bodyPr wrap="none" anchor="ctr"/>
          <a:lstStyle/>
          <a:p>
            <a:endParaRPr lang="fr-FR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91241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dt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fr-FR">
                <a:latin typeface="Arial" pitchFamily="34" charset="0"/>
                <a:ea typeface="Geneva"/>
                <a:cs typeface="Geneva"/>
              </a:rPr>
              <a:t>07/03/11</a:t>
            </a:r>
          </a:p>
        </p:txBody>
      </p:sp>
      <p:sp>
        <p:nvSpPr>
          <p:cNvPr id="27651" name="Rectangle 11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fld id="{E94BC080-E3FB-4C24-BB9C-949963CE3644}" type="slidenum">
              <a:rPr lang="fr-FR" smtClean="0">
                <a:latin typeface="Arial" pitchFamily="34" charset="0"/>
                <a:ea typeface="Geneva"/>
                <a:cs typeface="Geneva"/>
              </a:rPr>
              <a:pPr>
                <a:buFont typeface="Times New Roman" pitchFamily="18" charset="0"/>
                <a:buNone/>
              </a:pPr>
              <a:t>4</a:t>
            </a:fld>
            <a:endParaRPr lang="fr-FR">
              <a:latin typeface="Arial" pitchFamily="34" charset="0"/>
              <a:ea typeface="Geneva"/>
              <a:cs typeface="Geneva"/>
            </a:endParaRPr>
          </a:p>
        </p:txBody>
      </p:sp>
      <p:sp>
        <p:nvSpPr>
          <p:cNvPr id="27652" name="Text Box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7313" y="744538"/>
            <a:ext cx="6613525" cy="3721100"/>
          </a:xfrm>
          <a:solidFill>
            <a:srgbClr val="FFFFFF"/>
          </a:solidFill>
          <a:ln/>
        </p:spPr>
      </p:sp>
      <p:sp>
        <p:nvSpPr>
          <p:cNvPr id="27653" name="Text Box 2"/>
          <p:cNvSpPr>
            <a:spLocks noGrp="1" noChangeArrowheads="1"/>
          </p:cNvSpPr>
          <p:nvPr>
            <p:ph type="body" idx="1"/>
          </p:nvPr>
        </p:nvSpPr>
        <p:spPr>
          <a:xfrm>
            <a:off x="678815" y="4713646"/>
            <a:ext cx="5424235" cy="4560314"/>
          </a:xfrm>
          <a:noFill/>
          <a:ln/>
        </p:spPr>
        <p:txBody>
          <a:bodyPr wrap="none" anchor="ctr"/>
          <a:lstStyle/>
          <a:p>
            <a:endParaRPr lang="fr-FR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68965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dt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fr-FR">
                <a:latin typeface="Arial" pitchFamily="34" charset="0"/>
                <a:ea typeface="Geneva"/>
                <a:cs typeface="Geneva"/>
              </a:rPr>
              <a:t>07/03/11</a:t>
            </a:r>
          </a:p>
        </p:txBody>
      </p:sp>
      <p:sp>
        <p:nvSpPr>
          <p:cNvPr id="27651" name="Rectangle 11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fld id="{E94BC080-E3FB-4C24-BB9C-949963CE3644}" type="slidenum">
              <a:rPr lang="fr-FR" smtClean="0">
                <a:latin typeface="Arial" pitchFamily="34" charset="0"/>
                <a:ea typeface="Geneva"/>
                <a:cs typeface="Geneva"/>
              </a:rPr>
              <a:pPr>
                <a:buFont typeface="Times New Roman" pitchFamily="18" charset="0"/>
                <a:buNone/>
              </a:pPr>
              <a:t>5</a:t>
            </a:fld>
            <a:endParaRPr lang="fr-FR">
              <a:latin typeface="Arial" pitchFamily="34" charset="0"/>
              <a:ea typeface="Geneva"/>
              <a:cs typeface="Geneva"/>
            </a:endParaRPr>
          </a:p>
        </p:txBody>
      </p:sp>
      <p:sp>
        <p:nvSpPr>
          <p:cNvPr id="27652" name="Text Box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7313" y="744538"/>
            <a:ext cx="6613525" cy="3721100"/>
          </a:xfrm>
          <a:solidFill>
            <a:srgbClr val="FFFFFF"/>
          </a:solidFill>
          <a:ln/>
        </p:spPr>
      </p:sp>
      <p:sp>
        <p:nvSpPr>
          <p:cNvPr id="27653" name="Text Box 2"/>
          <p:cNvSpPr>
            <a:spLocks noGrp="1" noChangeArrowheads="1"/>
          </p:cNvSpPr>
          <p:nvPr>
            <p:ph type="body" idx="1"/>
          </p:nvPr>
        </p:nvSpPr>
        <p:spPr>
          <a:xfrm>
            <a:off x="678815" y="4713646"/>
            <a:ext cx="5424235" cy="4560314"/>
          </a:xfrm>
          <a:noFill/>
          <a:ln/>
        </p:spPr>
        <p:txBody>
          <a:bodyPr wrap="none" anchor="ctr"/>
          <a:lstStyle/>
          <a:p>
            <a:endParaRPr lang="fr-FR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653121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dt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fr-FR">
                <a:latin typeface="Arial" pitchFamily="34" charset="0"/>
                <a:ea typeface="Geneva"/>
                <a:cs typeface="Geneva"/>
              </a:rPr>
              <a:t>07/03/11</a:t>
            </a:r>
          </a:p>
        </p:txBody>
      </p:sp>
      <p:sp>
        <p:nvSpPr>
          <p:cNvPr id="27651" name="Rectangle 11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fld id="{E94BC080-E3FB-4C24-BB9C-949963CE3644}" type="slidenum">
              <a:rPr lang="fr-FR" smtClean="0">
                <a:latin typeface="Arial" pitchFamily="34" charset="0"/>
                <a:ea typeface="Geneva"/>
                <a:cs typeface="Geneva"/>
              </a:rPr>
              <a:pPr>
                <a:buFont typeface="Times New Roman" pitchFamily="18" charset="0"/>
                <a:buNone/>
              </a:pPr>
              <a:t>6</a:t>
            </a:fld>
            <a:endParaRPr lang="fr-FR">
              <a:latin typeface="Arial" pitchFamily="34" charset="0"/>
              <a:ea typeface="Geneva"/>
              <a:cs typeface="Geneva"/>
            </a:endParaRPr>
          </a:p>
        </p:txBody>
      </p:sp>
      <p:sp>
        <p:nvSpPr>
          <p:cNvPr id="27652" name="Text Box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7313" y="744538"/>
            <a:ext cx="6613525" cy="3721100"/>
          </a:xfrm>
          <a:solidFill>
            <a:srgbClr val="FFFFFF"/>
          </a:solidFill>
          <a:ln/>
        </p:spPr>
      </p:sp>
      <p:sp>
        <p:nvSpPr>
          <p:cNvPr id="27653" name="Text Box 2"/>
          <p:cNvSpPr>
            <a:spLocks noGrp="1" noChangeArrowheads="1"/>
          </p:cNvSpPr>
          <p:nvPr>
            <p:ph type="body" idx="1"/>
          </p:nvPr>
        </p:nvSpPr>
        <p:spPr>
          <a:xfrm>
            <a:off x="678815" y="4713646"/>
            <a:ext cx="5424235" cy="4560314"/>
          </a:xfrm>
          <a:noFill/>
          <a:ln/>
        </p:spPr>
        <p:txBody>
          <a:bodyPr wrap="none" anchor="ctr"/>
          <a:lstStyle/>
          <a:p>
            <a:endParaRPr lang="fr-FR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515824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dt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fr-FR">
                <a:latin typeface="Arial" pitchFamily="34" charset="0"/>
                <a:ea typeface="Geneva"/>
                <a:cs typeface="Geneva"/>
              </a:rPr>
              <a:t>07/03/11</a:t>
            </a:r>
          </a:p>
        </p:txBody>
      </p:sp>
      <p:sp>
        <p:nvSpPr>
          <p:cNvPr id="27651" name="Rectangle 11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fld id="{E94BC080-E3FB-4C24-BB9C-949963CE3644}" type="slidenum">
              <a:rPr lang="fr-FR" smtClean="0">
                <a:latin typeface="Arial" pitchFamily="34" charset="0"/>
                <a:ea typeface="Geneva"/>
                <a:cs typeface="Geneva"/>
              </a:rPr>
              <a:pPr>
                <a:buFont typeface="Times New Roman" pitchFamily="18" charset="0"/>
                <a:buNone/>
              </a:pPr>
              <a:t>7</a:t>
            </a:fld>
            <a:endParaRPr lang="fr-FR">
              <a:latin typeface="Arial" pitchFamily="34" charset="0"/>
              <a:ea typeface="Geneva"/>
              <a:cs typeface="Geneva"/>
            </a:endParaRPr>
          </a:p>
        </p:txBody>
      </p:sp>
      <p:sp>
        <p:nvSpPr>
          <p:cNvPr id="27652" name="Text Box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7313" y="744538"/>
            <a:ext cx="6613525" cy="3721100"/>
          </a:xfrm>
          <a:solidFill>
            <a:srgbClr val="FFFFFF"/>
          </a:solidFill>
          <a:ln/>
        </p:spPr>
      </p:sp>
      <p:sp>
        <p:nvSpPr>
          <p:cNvPr id="27653" name="Text Box 2"/>
          <p:cNvSpPr>
            <a:spLocks noGrp="1" noChangeArrowheads="1"/>
          </p:cNvSpPr>
          <p:nvPr>
            <p:ph type="body" idx="1"/>
          </p:nvPr>
        </p:nvSpPr>
        <p:spPr>
          <a:xfrm>
            <a:off x="678815" y="4713646"/>
            <a:ext cx="5424235" cy="4560314"/>
          </a:xfrm>
          <a:noFill/>
          <a:ln/>
        </p:spPr>
        <p:txBody>
          <a:bodyPr wrap="none" anchor="ctr"/>
          <a:lstStyle/>
          <a:p>
            <a:endParaRPr lang="fr-FR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462993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dt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fr-FR">
                <a:latin typeface="Arial" pitchFamily="34" charset="0"/>
                <a:ea typeface="Geneva"/>
                <a:cs typeface="Geneva"/>
              </a:rPr>
              <a:t>07/03/11</a:t>
            </a:r>
          </a:p>
        </p:txBody>
      </p:sp>
      <p:sp>
        <p:nvSpPr>
          <p:cNvPr id="26627" name="Rectangle 11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fld id="{2D98A460-C125-4CA0-84C7-FF31EE158A99}" type="slidenum">
              <a:rPr lang="fr-FR" smtClean="0">
                <a:latin typeface="Arial" pitchFamily="34" charset="0"/>
                <a:ea typeface="Geneva"/>
                <a:cs typeface="Geneva"/>
              </a:rPr>
              <a:pPr>
                <a:buFont typeface="Times New Roman" pitchFamily="18" charset="0"/>
                <a:buNone/>
              </a:pPr>
              <a:t>8</a:t>
            </a:fld>
            <a:endParaRPr lang="fr-FR">
              <a:latin typeface="Arial" pitchFamily="34" charset="0"/>
              <a:ea typeface="Geneva"/>
              <a:cs typeface="Geneva"/>
            </a:endParaRPr>
          </a:p>
        </p:txBody>
      </p:sp>
      <p:sp>
        <p:nvSpPr>
          <p:cNvPr id="26628" name="Text Box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7313" y="744538"/>
            <a:ext cx="6613525" cy="3721100"/>
          </a:xfrm>
          <a:solidFill>
            <a:srgbClr val="FFFFFF"/>
          </a:solidFill>
          <a:ln/>
        </p:spPr>
      </p:sp>
      <p:sp>
        <p:nvSpPr>
          <p:cNvPr id="26629" name="Text Box 2"/>
          <p:cNvSpPr>
            <a:spLocks noGrp="1" noChangeArrowheads="1"/>
          </p:cNvSpPr>
          <p:nvPr>
            <p:ph type="body" idx="1"/>
          </p:nvPr>
        </p:nvSpPr>
        <p:spPr>
          <a:xfrm>
            <a:off x="678815" y="4713646"/>
            <a:ext cx="5424235" cy="4560314"/>
          </a:xfrm>
          <a:noFill/>
          <a:ln/>
        </p:spPr>
        <p:txBody>
          <a:bodyPr wrap="none" anchor="ctr"/>
          <a:lstStyle/>
          <a:p>
            <a:endParaRPr lang="fr-FR">
              <a:latin typeface="Times New Roman" pitchFamily="18" charset="0"/>
            </a:endParaRPr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/>
              <a:t>Séminaire de formation des acteurs du Contrôle de gestion du MINTP</a:t>
            </a:r>
          </a:p>
        </p:txBody>
      </p:sp>
    </p:spTree>
    <p:extLst>
      <p:ext uri="{BB962C8B-B14F-4D97-AF65-F5344CB8AC3E}">
        <p14:creationId xmlns:p14="http://schemas.microsoft.com/office/powerpoint/2010/main" val="27488763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8F7C0BE-10F7-484D-9A83-189FFA152C1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EB92B12A-67C0-DC43-AF0E-BE992E1ED57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5B83F94-A75A-574D-8036-6E61543B7A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35574-00F2-664B-8AF6-93FF0DA00BF1}" type="datetimeFigureOut">
              <a:rPr lang="fr-FR" smtClean="0"/>
              <a:t>17/05/2024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5DF995E-D512-AB47-AFBD-96080A9E14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C91FDB5-27ED-3249-9440-48D405A166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5112D-7AC1-5647-BC54-79E080531E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985511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42742E2-7AFF-9D49-A124-0DAB61BEBF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CAAA22D2-30AD-9B40-AE57-CC32378C2E5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4B7D87D-F0F4-7848-A0E2-FADC13BDE9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35574-00F2-664B-8AF6-93FF0DA00BF1}" type="datetimeFigureOut">
              <a:rPr lang="fr-FR" smtClean="0"/>
              <a:t>17/05/2024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8A25AE3-2B3B-5E4A-A526-B80EC319AA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9E76973-46BF-9843-A5D3-C087F656B9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5112D-7AC1-5647-BC54-79E080531E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368975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97E2D303-9BAD-9845-8322-DA98DE949CE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564834CD-AFFC-DE4F-BD1E-DD2380E0C60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C024911-F26B-0948-98D8-B11F22BD42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35574-00F2-664B-8AF6-93FF0DA00BF1}" type="datetimeFigureOut">
              <a:rPr lang="fr-FR" smtClean="0"/>
              <a:t>17/05/2024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592AF7E-C5CF-E143-8C5D-C0FB547A66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42954E6-8A78-2046-B7FD-F01C0FEABD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5112D-7AC1-5647-BC54-79E080531E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565506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47A8B12-5C7F-BB42-8B6D-438D1BB504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1D726E7-EB1D-754A-BB2B-2E98B87944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F3C32E0-085D-D048-991B-5232044EB6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35574-00F2-664B-8AF6-93FF0DA00BF1}" type="datetimeFigureOut">
              <a:rPr lang="fr-FR" smtClean="0"/>
              <a:t>17/05/2024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A5E2D78-4190-0E4C-A0B8-5BCEAA147A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8DA8434-9254-EC44-B170-E41C47D188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5112D-7AC1-5647-BC54-79E080531E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776370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228CC04-B205-5B4E-9926-D13C7FA773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D263D7E-D55F-9C4E-A6E7-5B4130E6DB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4F37891-3748-A94E-9A17-B0BEDC943A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35574-00F2-664B-8AF6-93FF0DA00BF1}" type="datetimeFigureOut">
              <a:rPr lang="fr-FR" smtClean="0"/>
              <a:t>17/05/2024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59CD4E2-42D6-944B-ADDA-0BBCB5F94A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2ED5CDA-3062-CE46-8122-4C1309BC00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5112D-7AC1-5647-BC54-79E080531E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340818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72AD63F-AE25-2C4F-AF30-BC496E6A28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548F22E-7C9A-9747-8A15-DDA69076ECD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B67E26F6-27C0-4641-989B-31283ECFEF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CF04889B-E589-B24F-B200-C5C677D20E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35574-00F2-664B-8AF6-93FF0DA00BF1}" type="datetimeFigureOut">
              <a:rPr lang="fr-FR" smtClean="0"/>
              <a:t>17/05/2024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7E6308DC-42F9-6540-87F0-5D17A1F3CA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31FF55C-0390-6641-9B3C-B1B86653E3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5112D-7AC1-5647-BC54-79E080531E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942517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F1817C5-E023-5045-AD19-D5B361F4A5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CE74FA61-52D6-904C-A4D2-F5072C2A2F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98D73EB8-7329-7C41-AAAD-C646A893D1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C5ECBE32-F29D-C744-A1A5-9024793AEB9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C7D305DE-E699-F743-8ABA-8A5FA3CD372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96ABBA9D-D942-D648-9F46-72B336B364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35574-00F2-664B-8AF6-93FF0DA00BF1}" type="datetimeFigureOut">
              <a:rPr lang="fr-FR" smtClean="0"/>
              <a:t>17/05/2024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83FF371E-3AF4-A04A-8A8D-ABEB059A6E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83563EF5-B5DA-0044-9B78-9F31B135DD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5112D-7AC1-5647-BC54-79E080531E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947109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469C88B-83B6-DD46-8416-55459B7905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BC53E982-CF64-1841-AB89-DB660825A5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35574-00F2-664B-8AF6-93FF0DA00BF1}" type="datetimeFigureOut">
              <a:rPr lang="fr-FR" smtClean="0"/>
              <a:t>17/05/2024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2CC187AE-2DCF-BB4C-88C0-056817A743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0CF7B3CE-0273-2048-91B7-F4C07AD1B7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5112D-7AC1-5647-BC54-79E080531E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586345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E3C50604-5822-3B47-8B94-28720B359E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35574-00F2-664B-8AF6-93FF0DA00BF1}" type="datetimeFigureOut">
              <a:rPr lang="fr-FR" smtClean="0"/>
              <a:t>17/05/2024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CCC62AEA-98C4-A442-A852-4E9936809C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8798FC05-5AC2-F742-8B0C-AFEE894EA1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5112D-7AC1-5647-BC54-79E080531E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704724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0F8B650-26C3-5343-B32F-AAD3B901FD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FD27FF8-26C7-BA40-857C-C24B594A8C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43F5FE39-A508-084E-B7D0-9B6C58464CB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2ADE59A5-154C-B849-8889-A595358CC2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35574-00F2-664B-8AF6-93FF0DA00BF1}" type="datetimeFigureOut">
              <a:rPr lang="fr-FR" smtClean="0"/>
              <a:t>17/05/2024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858A40AB-185F-E14F-9D2A-A563CA58EF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88DB9900-AD25-3F4D-BE56-E58E28DAA4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5112D-7AC1-5647-BC54-79E080531E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090603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B123CF8-5CA6-944F-ADAD-1007AFED83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7A08BC83-B9CC-2947-8AFB-454BB7B566D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8CF76995-9E16-E043-A6F9-9E9B1D0927E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E503C53A-3F5F-D74D-9059-EDAE4B2277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35574-00F2-664B-8AF6-93FF0DA00BF1}" type="datetimeFigureOut">
              <a:rPr lang="fr-FR" smtClean="0"/>
              <a:t>17/05/2024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00EDEA05-4DAE-6F4F-8BB8-A1649D9C7D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CFC9A05-828F-5A46-A81F-3F85E623E4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5112D-7AC1-5647-BC54-79E080531E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619865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6292309D-B158-5944-8E1C-3995331539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A15FC75-AB67-7143-A7FA-436991E21E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09F0F9E-93A0-3E4F-B4E2-55C8EE6EF5E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735574-00F2-664B-8AF6-93FF0DA00BF1}" type="datetimeFigureOut">
              <a:rPr lang="fr-FR" smtClean="0"/>
              <a:t>17/05/2024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9643C1B-CF73-2448-8538-4092D37A19C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B28B846-CC32-4C44-AE29-51FE88BF41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C5112D-7AC1-5647-BC54-79E080531E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418052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emf"/><Relationship Id="rId3" Type="http://schemas.openxmlformats.org/officeDocument/2006/relationships/notesSlide" Target="../notesSlides/notesSlide1.xml"/><Relationship Id="rId7" Type="http://schemas.openxmlformats.org/officeDocument/2006/relationships/package" Target="../embeddings/Document_Microsoft_Word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wmf"/><Relationship Id="rId5" Type="http://schemas.openxmlformats.org/officeDocument/2006/relationships/oleObject" Target="../embeddings/oleObject1.bin"/><Relationship Id="rId10" Type="http://schemas.openxmlformats.org/officeDocument/2006/relationships/image" Target="../media/image3.emf"/><Relationship Id="rId4" Type="http://schemas.openxmlformats.org/officeDocument/2006/relationships/image" Target="../media/image4.png"/><Relationship Id="rId9" Type="http://schemas.openxmlformats.org/officeDocument/2006/relationships/package" Target="../embeddings/Document_Microsoft_Word1.docx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emf"/><Relationship Id="rId3" Type="http://schemas.openxmlformats.org/officeDocument/2006/relationships/notesSlide" Target="../notesSlides/notesSlide8.xml"/><Relationship Id="rId7" Type="http://schemas.openxmlformats.org/officeDocument/2006/relationships/package" Target="../embeddings/Document_Microsoft_Word2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.wmf"/><Relationship Id="rId5" Type="http://schemas.openxmlformats.org/officeDocument/2006/relationships/oleObject" Target="../embeddings/oleObject1.bin"/><Relationship Id="rId10" Type="http://schemas.openxmlformats.org/officeDocument/2006/relationships/image" Target="../media/image7.jpg"/><Relationship Id="rId4" Type="http://schemas.openxmlformats.org/officeDocument/2006/relationships/image" Target="../media/image4.png"/><Relationship Id="rId9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/>
          <p:cNvSpPr>
            <a:spLocks noChangeArrowheads="1"/>
          </p:cNvSpPr>
          <p:nvPr/>
        </p:nvSpPr>
        <p:spPr bwMode="auto">
          <a:xfrm>
            <a:off x="0" y="541505"/>
            <a:ext cx="12192000" cy="6100765"/>
          </a:xfrm>
          <a:prstGeom prst="rect">
            <a:avLst/>
          </a:prstGeom>
          <a:blipFill dpi="0" rotWithShape="0">
            <a:blip r:embed="rId4"/>
            <a:srcRect/>
            <a:stretch>
              <a:fillRect/>
            </a:stretch>
          </a:blipFill>
          <a:ln w="9525">
            <a:noFill/>
            <a:round/>
            <a:headEnd/>
            <a:tailEnd/>
          </a:ln>
        </p:spPr>
        <p:txBody>
          <a:bodyPr lIns="90000" tIns="45000" rIns="90000" bIns="45000" anchor="ctr" anchorCtr="1"/>
          <a:lstStyle/>
          <a:p>
            <a:endParaRPr lang="fr-CM" dirty="0"/>
          </a:p>
        </p:txBody>
      </p:sp>
      <p:sp>
        <p:nvSpPr>
          <p:cNvPr id="2052" name="Text Box 3"/>
          <p:cNvSpPr txBox="1">
            <a:spLocks noChangeArrowheads="1"/>
          </p:cNvSpPr>
          <p:nvPr/>
        </p:nvSpPr>
        <p:spPr bwMode="auto">
          <a:xfrm>
            <a:off x="2178226" y="1316069"/>
            <a:ext cx="9883698" cy="231050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>
            <a:outerShdw blurRad="50800" dist="88900" dir="13500000" algn="br" rotWithShape="0">
              <a:schemeClr val="bg1">
                <a:lumMod val="85000"/>
                <a:alpha val="40000"/>
              </a:schemeClr>
            </a:outerShdw>
          </a:effectLst>
        </p:spPr>
        <p:txBody>
          <a:bodyPr wrap="square" lIns="90000" tIns="46800" rIns="90000" bIns="46800">
            <a:spAutoFit/>
            <a:sp3d extrusionH="57150" prstMaterial="softEdge">
              <a:bevelT w="38100" h="38100"/>
            </a:sp3d>
          </a:bodyPr>
          <a:lstStyle/>
          <a:p>
            <a:pPr lvl="0" algn="ctr"/>
            <a:r>
              <a:rPr lang="fr-FR" altLang="fr-FR" sz="36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lephant" panose="02020904090505020303" pitchFamily="18" charset="0"/>
                <a:cs typeface="Arial" charset="0"/>
              </a:rPr>
              <a:t>      </a:t>
            </a:r>
            <a:r>
              <a:rPr lang="fr-FR" altLang="fr-FR" sz="36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Hebrew" pitchFamily="2" charset="-79"/>
                <a:cs typeface="Arial Hebrew" pitchFamily="2" charset="-79"/>
              </a:rPr>
              <a:t>LA GESTION DES RISQUES DE CATASTROPHES AU CAMEROUN : </a:t>
            </a:r>
          </a:p>
          <a:p>
            <a:pPr lvl="0" algn="ctr"/>
            <a:r>
              <a:rPr lang="fr-FR" altLang="fr-FR" sz="36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Hebrew" pitchFamily="2" charset="-79"/>
                <a:cs typeface="Arial Hebrew" pitchFamily="2" charset="-79"/>
              </a:rPr>
              <a:t>LE RÔLE DES COLLECTIVITES TERRITORIALES DECENTRALISEES</a:t>
            </a:r>
            <a:endParaRPr lang="fr-FR" altLang="fr-FR" sz="4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Hebrew" pitchFamily="2" charset="-79"/>
              <a:cs typeface="Arial Hebrew" pitchFamily="2" charset="-79"/>
            </a:endParaRPr>
          </a:p>
        </p:txBody>
      </p:sp>
      <p:graphicFrame>
        <p:nvGraphicFramePr>
          <p:cNvPr id="6" name="Object 1">
            <a:extLst>
              <a:ext uri="{FF2B5EF4-FFF2-40B4-BE49-F238E27FC236}">
                <a16:creationId xmlns:a16="http://schemas.microsoft.com/office/drawing/2014/main" id="{44A6A805-8ACC-FB47-B695-66BFBBC6A41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40354675"/>
              </p:ext>
            </p:extLst>
          </p:nvPr>
        </p:nvGraphicFramePr>
        <p:xfrm>
          <a:off x="10705423" y="5586408"/>
          <a:ext cx="1356501" cy="10001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7" r:id="rId5" imgW="3836773" imgH="1495168" progId="">
                  <p:embed/>
                </p:oleObj>
              </mc:Choice>
              <mc:Fallback>
                <p:oleObj r:id="rId5" imgW="3836773" imgH="1495168" progId="">
                  <p:embed/>
                  <p:pic>
                    <p:nvPicPr>
                      <p:cNvPr id="71681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lum bright="20000" contrast="20000"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05423" y="5586408"/>
                        <a:ext cx="1356501" cy="100013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t 4">
            <a:extLst>
              <a:ext uri="{FF2B5EF4-FFF2-40B4-BE49-F238E27FC236}">
                <a16:creationId xmlns:a16="http://schemas.microsoft.com/office/drawing/2014/main" id="{C1255EA9-1BA7-7448-879D-87DCA74C398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48621113"/>
              </p:ext>
            </p:extLst>
          </p:nvPr>
        </p:nvGraphicFramePr>
        <p:xfrm>
          <a:off x="1524000" y="3436074"/>
          <a:ext cx="91440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8" name="Document" r:id="rId7" imgW="9144000" imgH="190500" progId="Word.Document.12">
                  <p:embed/>
                </p:oleObj>
              </mc:Choice>
              <mc:Fallback>
                <p:oleObj name="Document" r:id="rId7" imgW="9144000" imgH="19050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524000" y="3436074"/>
                        <a:ext cx="9144000" cy="190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t 8">
            <a:extLst>
              <a:ext uri="{FF2B5EF4-FFF2-40B4-BE49-F238E27FC236}">
                <a16:creationId xmlns:a16="http://schemas.microsoft.com/office/drawing/2014/main" id="{242F722C-53BF-A040-8E4D-3BA60FCEA66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74697556"/>
              </p:ext>
            </p:extLst>
          </p:nvPr>
        </p:nvGraphicFramePr>
        <p:xfrm>
          <a:off x="4535663" y="5586408"/>
          <a:ext cx="9144000" cy="850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9" name="Document" r:id="rId9" imgW="9144000" imgH="850900" progId="Word.Document.12">
                  <p:embed/>
                </p:oleObj>
              </mc:Choice>
              <mc:Fallback>
                <p:oleObj name="Document" r:id="rId9" imgW="9144000" imgH="85090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4535663" y="5586408"/>
                        <a:ext cx="9144000" cy="850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65357293"/>
      </p:ext>
    </p:extLst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10701338" y="6065768"/>
            <a:ext cx="757237" cy="43962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Clr>
                <a:srgbClr val="000000"/>
              </a:buCl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fld id="{47DEAD9C-F174-4218-9ED6-B561284BCCB3}" type="slidenum">
              <a:rPr lang="fr-FR" b="1">
                <a:solidFill>
                  <a:schemeClr val="bg1">
                    <a:lumMod val="65000"/>
                  </a:schemeClr>
                </a:solidFill>
                <a:latin typeface="Arial" charset="0"/>
              </a:rPr>
              <a:pPr algn="r">
                <a:buClr>
                  <a:srgbClr val="000000"/>
                </a:buClr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t>2</a:t>
            </a:fld>
            <a:endParaRPr lang="fr-FR" b="1" dirty="0">
              <a:solidFill>
                <a:schemeClr val="bg1">
                  <a:lumMod val="65000"/>
                </a:schemeClr>
              </a:solidFill>
              <a:latin typeface="Arial" charset="0"/>
            </a:endParaRPr>
          </a:p>
        </p:txBody>
      </p:sp>
      <p:cxnSp>
        <p:nvCxnSpPr>
          <p:cNvPr id="12" name="Connecteur droit 11"/>
          <p:cNvCxnSpPr/>
          <p:nvPr/>
        </p:nvCxnSpPr>
        <p:spPr bwMode="auto">
          <a:xfrm>
            <a:off x="2412101" y="1047394"/>
            <a:ext cx="9792000" cy="1240"/>
          </a:xfrm>
          <a:prstGeom prst="line">
            <a:avLst/>
          </a:prstGeom>
          <a:ln w="22225" cap="flat" cmpd="sng" algn="ctr">
            <a:solidFill>
              <a:srgbClr val="FB0418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pic>
        <p:nvPicPr>
          <p:cNvPr id="13" name="Image 12" descr="armoiries-du-cameroun-53793328.jpg">
            <a:extLst>
              <a:ext uri="{FF2B5EF4-FFF2-40B4-BE49-F238E27FC236}">
                <a16:creationId xmlns:a16="http://schemas.microsoft.com/office/drawing/2014/main" id="{175FB15B-73FD-AB4E-AC38-0F2C0A5FC6DE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-19134" y="-64870"/>
            <a:ext cx="928694" cy="1052945"/>
          </a:xfrm>
          <a:prstGeom prst="rect">
            <a:avLst/>
          </a:prstGeom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4F11516A-A022-6045-89F2-1D4FD7A1C14C}"/>
              </a:ext>
            </a:extLst>
          </p:cNvPr>
          <p:cNvSpPr txBox="1"/>
          <p:nvPr/>
        </p:nvSpPr>
        <p:spPr>
          <a:xfrm>
            <a:off x="1951463" y="211873"/>
            <a:ext cx="92414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b="1" dirty="0"/>
              <a:t>PLAN DE PRESENTATION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59D5C49C-FCD4-584B-8CAB-652960B69A56}"/>
              </a:ext>
            </a:extLst>
          </p:cNvPr>
          <p:cNvSpPr txBox="1"/>
          <p:nvPr/>
        </p:nvSpPr>
        <p:spPr>
          <a:xfrm>
            <a:off x="100014" y="1177265"/>
            <a:ext cx="12091986" cy="50090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fr-FR" sz="3600" dirty="0">
                <a:latin typeface="Arial Hebrew" pitchFamily="2" charset="-79"/>
                <a:cs typeface="Arial Hebrew" pitchFamily="2" charset="-79"/>
              </a:rPr>
              <a:t>CONTEXTE</a:t>
            </a:r>
          </a:p>
          <a:p>
            <a:pPr marL="742950" indent="-742950">
              <a:buFont typeface="+mj-lt"/>
              <a:buAutoNum type="arabicPeriod"/>
            </a:pPr>
            <a:endParaRPr lang="fr-FR" sz="3600" dirty="0">
              <a:latin typeface="Arial Hebrew" pitchFamily="2" charset="-79"/>
              <a:cs typeface="Arial Hebrew" pitchFamily="2" charset="-79"/>
            </a:endParaRPr>
          </a:p>
          <a:p>
            <a:pPr marL="742950" indent="-742950">
              <a:buFont typeface="+mj-lt"/>
              <a:buAutoNum type="arabicPeriod"/>
            </a:pPr>
            <a:r>
              <a:rPr lang="fr-FR" sz="3600" dirty="0">
                <a:latin typeface="Arial Hebrew" pitchFamily="2" charset="-79"/>
                <a:cs typeface="Arial Hebrew" pitchFamily="2" charset="-79"/>
              </a:rPr>
              <a:t>CADRE JURIDIQUE ET INSTITUTIONNEL</a:t>
            </a:r>
          </a:p>
          <a:p>
            <a:pPr marL="742950" indent="-742950">
              <a:buFont typeface="+mj-lt"/>
              <a:buAutoNum type="arabicPeriod"/>
            </a:pPr>
            <a:endParaRPr lang="fr-FR" sz="3600" dirty="0">
              <a:latin typeface="Arial Hebrew" pitchFamily="2" charset="-79"/>
              <a:cs typeface="Arial Hebrew" pitchFamily="2" charset="-79"/>
            </a:endParaRPr>
          </a:p>
          <a:p>
            <a:pPr marL="742950" indent="-742950">
              <a:buFont typeface="+mj-lt"/>
              <a:buAutoNum type="arabicPeriod"/>
            </a:pPr>
            <a:r>
              <a:rPr lang="fr-FR" sz="3600" dirty="0">
                <a:latin typeface="Arial Hebrew" pitchFamily="2" charset="-79"/>
                <a:cs typeface="Arial Hebrew" pitchFamily="2" charset="-79"/>
              </a:rPr>
              <a:t>ORGANISATION DE LA REPONSE</a:t>
            </a:r>
          </a:p>
          <a:p>
            <a:pPr marL="742950" indent="-742950">
              <a:buFont typeface="+mj-lt"/>
              <a:buAutoNum type="arabicPeriod"/>
            </a:pPr>
            <a:endParaRPr lang="fr-FR" sz="3600" dirty="0">
              <a:latin typeface="Arial Hebrew" pitchFamily="2" charset="-79"/>
              <a:cs typeface="Arial Hebrew" pitchFamily="2" charset="-79"/>
            </a:endParaRPr>
          </a:p>
          <a:p>
            <a:pPr marL="742950" indent="-742950">
              <a:lnSpc>
                <a:spcPct val="150000"/>
              </a:lnSpc>
              <a:buFont typeface="+mj-lt"/>
              <a:buAutoNum type="arabicPeriod"/>
            </a:pPr>
            <a:r>
              <a:rPr lang="fr-FR" sz="3600" dirty="0">
                <a:latin typeface="Arial Hebrew" pitchFamily="2" charset="-79"/>
                <a:cs typeface="Arial Hebrew" pitchFamily="2" charset="-79"/>
              </a:rPr>
              <a:t>LE PLAN DE PREVENTION ET D’INTERVENTION</a:t>
            </a:r>
          </a:p>
          <a:p>
            <a:pPr marL="742950" indent="-742950">
              <a:lnSpc>
                <a:spcPct val="150000"/>
              </a:lnSpc>
              <a:buFont typeface="+mj-lt"/>
              <a:buAutoNum type="arabicPeriod"/>
            </a:pPr>
            <a:r>
              <a:rPr lang="fr-FR" sz="3600" dirty="0">
                <a:latin typeface="Arial Hebrew" pitchFamily="2" charset="-79"/>
                <a:cs typeface="Arial Hebrew" pitchFamily="2" charset="-79"/>
              </a:rPr>
              <a:t>DEFIS ET ENJEUX</a:t>
            </a:r>
          </a:p>
        </p:txBody>
      </p:sp>
      <p:graphicFrame>
        <p:nvGraphicFramePr>
          <p:cNvPr id="15" name="Object 1">
            <a:extLst>
              <a:ext uri="{FF2B5EF4-FFF2-40B4-BE49-F238E27FC236}">
                <a16:creationId xmlns:a16="http://schemas.microsoft.com/office/drawing/2014/main" id="{B0332AB5-7579-654E-BBFA-B96D0AA2C17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43539469"/>
              </p:ext>
            </p:extLst>
          </p:nvPr>
        </p:nvGraphicFramePr>
        <p:xfrm>
          <a:off x="10944225" y="47262"/>
          <a:ext cx="1247776" cy="9199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" r:id="rId5" imgW="3836773" imgH="1495168" progId="">
                  <p:embed/>
                </p:oleObj>
              </mc:Choice>
              <mc:Fallback>
                <p:oleObj r:id="rId5" imgW="3836773" imgH="1495168" progId="">
                  <p:embed/>
                  <p:pic>
                    <p:nvPicPr>
                      <p:cNvPr id="6" name="Object 1">
                        <a:extLst>
                          <a:ext uri="{FF2B5EF4-FFF2-40B4-BE49-F238E27FC236}">
                            <a16:creationId xmlns:a16="http://schemas.microsoft.com/office/drawing/2014/main" id="{44A6A805-8ACC-FB47-B695-66BFBBC6A41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lum bright="20000" contrast="20000"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944225" y="47262"/>
                        <a:ext cx="1247776" cy="91997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30917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1600201" y="6304236"/>
            <a:ext cx="227013" cy="36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Clr>
                <a:srgbClr val="000000"/>
              </a:buCl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fld id="{47DEAD9C-F174-4218-9ED6-B561284BCCB3}" type="slidenum">
              <a:rPr lang="fr-FR" sz="1000" b="1">
                <a:solidFill>
                  <a:schemeClr val="bg1">
                    <a:lumMod val="65000"/>
                  </a:schemeClr>
                </a:solidFill>
                <a:latin typeface="Arial" charset="0"/>
              </a:rPr>
              <a:pPr algn="r">
                <a:buClr>
                  <a:srgbClr val="000000"/>
                </a:buClr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t>3</a:t>
            </a:fld>
            <a:endParaRPr lang="fr-FR" sz="1000" b="1" dirty="0">
              <a:solidFill>
                <a:schemeClr val="bg1">
                  <a:lumMod val="65000"/>
                </a:schemeClr>
              </a:solidFill>
              <a:latin typeface="Arial" charset="0"/>
            </a:endParaRPr>
          </a:p>
        </p:txBody>
      </p:sp>
      <p:cxnSp>
        <p:nvCxnSpPr>
          <p:cNvPr id="12" name="Connecteur droit 11"/>
          <p:cNvCxnSpPr/>
          <p:nvPr/>
        </p:nvCxnSpPr>
        <p:spPr bwMode="auto">
          <a:xfrm>
            <a:off x="2412101" y="1047394"/>
            <a:ext cx="9792000" cy="1240"/>
          </a:xfrm>
          <a:prstGeom prst="line">
            <a:avLst/>
          </a:prstGeom>
          <a:ln w="22225" cap="flat" cmpd="sng" algn="ctr">
            <a:solidFill>
              <a:srgbClr val="FB0418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pic>
        <p:nvPicPr>
          <p:cNvPr id="13" name="Image 12" descr="armoiries-du-cameroun-53793328.jpg">
            <a:extLst>
              <a:ext uri="{FF2B5EF4-FFF2-40B4-BE49-F238E27FC236}">
                <a16:creationId xmlns:a16="http://schemas.microsoft.com/office/drawing/2014/main" id="{175FB15B-73FD-AB4E-AC38-0F2C0A5FC6DE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-19134" y="-64870"/>
            <a:ext cx="928694" cy="1052945"/>
          </a:xfrm>
          <a:prstGeom prst="rect">
            <a:avLst/>
          </a:prstGeom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4F11516A-A022-6045-89F2-1D4FD7A1C14C}"/>
              </a:ext>
            </a:extLst>
          </p:cNvPr>
          <p:cNvSpPr txBox="1"/>
          <p:nvPr/>
        </p:nvSpPr>
        <p:spPr>
          <a:xfrm>
            <a:off x="1306158" y="47262"/>
            <a:ext cx="92414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>
                <a:latin typeface="Arial Hebrew" pitchFamily="2" charset="-79"/>
                <a:cs typeface="Arial Hebrew" pitchFamily="2" charset="-79"/>
              </a:rPr>
              <a:t>Le cadre juridique et institutionnel</a:t>
            </a:r>
            <a:endParaRPr lang="fr-FR" sz="3200" dirty="0">
              <a:latin typeface="Arial Hebrew" pitchFamily="2" charset="-79"/>
              <a:cs typeface="Arial Hebrew" pitchFamily="2" charset="-79"/>
            </a:endParaRPr>
          </a:p>
        </p:txBody>
      </p:sp>
      <p:graphicFrame>
        <p:nvGraphicFramePr>
          <p:cNvPr id="7" name="Object 1">
            <a:extLst>
              <a:ext uri="{FF2B5EF4-FFF2-40B4-BE49-F238E27FC236}">
                <a16:creationId xmlns:a16="http://schemas.microsoft.com/office/drawing/2014/main" id="{C0137BEB-2FBB-A745-966E-B32C877B747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54314668"/>
              </p:ext>
            </p:extLst>
          </p:nvPr>
        </p:nvGraphicFramePr>
        <p:xfrm>
          <a:off x="10944225" y="47262"/>
          <a:ext cx="1247776" cy="9199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0" r:id="rId5" imgW="3836773" imgH="1495168" progId="">
                  <p:embed/>
                </p:oleObj>
              </mc:Choice>
              <mc:Fallback>
                <p:oleObj r:id="rId5" imgW="3836773" imgH="1495168" progId="">
                  <p:embed/>
                  <p:pic>
                    <p:nvPicPr>
                      <p:cNvPr id="15" name="Object 1">
                        <a:extLst>
                          <a:ext uri="{FF2B5EF4-FFF2-40B4-BE49-F238E27FC236}">
                            <a16:creationId xmlns:a16="http://schemas.microsoft.com/office/drawing/2014/main" id="{B0332AB5-7579-654E-BBFA-B96D0AA2C17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lum bright="20000" contrast="20000"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944225" y="47262"/>
                        <a:ext cx="1247776" cy="91997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ZoneTexte 1">
            <a:extLst>
              <a:ext uri="{FF2B5EF4-FFF2-40B4-BE49-F238E27FC236}">
                <a16:creationId xmlns:a16="http://schemas.microsoft.com/office/drawing/2014/main" id="{2F2DC542-EE1E-B044-83CF-8CFFB4446F58}"/>
              </a:ext>
            </a:extLst>
          </p:cNvPr>
          <p:cNvSpPr txBox="1"/>
          <p:nvPr/>
        </p:nvSpPr>
        <p:spPr>
          <a:xfrm>
            <a:off x="6157914" y="1140825"/>
            <a:ext cx="6034086" cy="66382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fr-FR" sz="2400" b="1" dirty="0">
                <a:solidFill>
                  <a:srgbClr val="002060"/>
                </a:solidFill>
              </a:rPr>
              <a:t>     </a:t>
            </a:r>
            <a:r>
              <a:rPr lang="fr-FR" sz="2400" b="1" dirty="0">
                <a:solidFill>
                  <a:schemeClr val="accent1">
                    <a:lumMod val="75000"/>
                  </a:schemeClr>
                </a:solidFill>
              </a:rPr>
              <a:t>B- Au plan institutionnel </a:t>
            </a:r>
          </a:p>
          <a:p>
            <a:pPr marL="320040" indent="-320040" algn="just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Ø"/>
            </a:pPr>
            <a:r>
              <a:rPr lang="fr-FR" sz="2000" b="1" dirty="0"/>
              <a:t>Le Conseil National de Protection Civile (CNPC) (</a:t>
            </a:r>
            <a:r>
              <a:rPr lang="fr-FR" sz="2000" dirty="0"/>
              <a:t>1996) ;</a:t>
            </a:r>
          </a:p>
          <a:p>
            <a:pPr marL="320040" indent="-320040" algn="just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Ø"/>
            </a:pPr>
            <a:r>
              <a:rPr lang="fr-FR" sz="2000" b="1" dirty="0"/>
              <a:t>L’Observatoire National des Risques (ONR) (</a:t>
            </a:r>
            <a:r>
              <a:rPr lang="fr-FR" sz="2000" dirty="0"/>
              <a:t>2003) ;</a:t>
            </a:r>
          </a:p>
          <a:p>
            <a:pPr marL="320040" indent="-320040" algn="just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Ø"/>
            </a:pPr>
            <a:r>
              <a:rPr lang="fr-FR" sz="2000" b="1" dirty="0"/>
              <a:t>La Plate-forme Nationale pour la Réduction des Risques de Catastrophes (RRC)</a:t>
            </a:r>
            <a:r>
              <a:rPr lang="fr-FR" sz="2000" dirty="0"/>
              <a:t> (2010).</a:t>
            </a:r>
          </a:p>
          <a:p>
            <a:pPr marL="320040" indent="-320040" algn="just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Ø"/>
            </a:pPr>
            <a:endParaRPr lang="fr-FR" sz="1200" dirty="0"/>
          </a:p>
          <a:p>
            <a:pPr>
              <a:buNone/>
            </a:pPr>
            <a:r>
              <a:rPr lang="fr-FR" sz="2400" b="1" dirty="0">
                <a:solidFill>
                  <a:schemeClr val="accent1">
                    <a:lumMod val="75000"/>
                  </a:schemeClr>
                </a:solidFill>
              </a:rPr>
              <a:t>C- Au  plan international</a:t>
            </a:r>
            <a:endParaRPr lang="fr-FR" sz="2400" dirty="0">
              <a:solidFill>
                <a:schemeClr val="accent1">
                  <a:lumMod val="75000"/>
                </a:schemeClr>
              </a:solidFill>
            </a:endParaRPr>
          </a:p>
          <a:p>
            <a:pPr algn="just">
              <a:buNone/>
            </a:pPr>
            <a:endParaRPr lang="fr-FR" sz="500" b="1" dirty="0"/>
          </a:p>
          <a:p>
            <a:pPr marL="285750" indent="-285750" algn="just">
              <a:buFont typeface="Wingdings" pitchFamily="2" charset="2"/>
              <a:buChar char="Ø"/>
            </a:pPr>
            <a:r>
              <a:rPr lang="fr-FR" sz="2000" b="1" dirty="0"/>
              <a:t>Le Cadre de Sendai (2015-2030) pour la Réduction des Risques de Catastrophes (RRC), a</a:t>
            </a:r>
            <a:r>
              <a:rPr lang="fr-FR" sz="2000" dirty="0"/>
              <a:t>dopté en 2015;</a:t>
            </a:r>
          </a:p>
          <a:p>
            <a:pPr algn="just"/>
            <a:endParaRPr lang="fr-FR" dirty="0"/>
          </a:p>
          <a:p>
            <a:pPr marL="285750" indent="-285750" algn="just">
              <a:buFont typeface="Wingdings" pitchFamily="2" charset="2"/>
              <a:buChar char="Ø"/>
            </a:pPr>
            <a:r>
              <a:rPr lang="fr-FR" sz="2000" b="1" dirty="0"/>
              <a:t>La Stratégie de l’Union Africaine pour la RRC </a:t>
            </a:r>
            <a:r>
              <a:rPr lang="fr-FR" sz="2000" dirty="0"/>
              <a:t>et son Plan d’Action;</a:t>
            </a:r>
          </a:p>
          <a:p>
            <a:pPr algn="just"/>
            <a:endParaRPr lang="fr-FR" dirty="0"/>
          </a:p>
          <a:p>
            <a:pPr marL="285750" indent="-285750" algn="just">
              <a:buFont typeface="Wingdings" pitchFamily="2" charset="2"/>
              <a:buChar char="Ø"/>
            </a:pPr>
            <a:r>
              <a:rPr lang="fr-FR" sz="2000" b="1" dirty="0"/>
              <a:t>La Stratégie de la Communauté Economique des Etats de l’Afrique Centrale (CEEAC) pour la RRC </a:t>
            </a:r>
            <a:r>
              <a:rPr lang="fr-FR" sz="2000" dirty="0"/>
              <a:t>et son Plan d’Action</a:t>
            </a:r>
          </a:p>
          <a:p>
            <a:pPr marL="320040" indent="-320040" algn="just">
              <a:lnSpc>
                <a:spcPct val="120000"/>
              </a:lnSpc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Ø"/>
            </a:pPr>
            <a:endParaRPr lang="fr-FR" sz="1600" dirty="0"/>
          </a:p>
          <a:p>
            <a:pPr>
              <a:buNone/>
            </a:pPr>
            <a:endParaRPr lang="fr-FR" sz="1600" b="1" dirty="0"/>
          </a:p>
          <a:p>
            <a:endParaRPr lang="fr-FR" dirty="0"/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A58C692F-B6E6-FF42-B931-8C4FDB839ABE}"/>
              </a:ext>
            </a:extLst>
          </p:cNvPr>
          <p:cNvSpPr txBox="1"/>
          <p:nvPr/>
        </p:nvSpPr>
        <p:spPr>
          <a:xfrm>
            <a:off x="117160" y="1108147"/>
            <a:ext cx="5809732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fr-FR" sz="2400" b="1" dirty="0">
                <a:solidFill>
                  <a:schemeClr val="accent1">
                    <a:lumMod val="75000"/>
                  </a:schemeClr>
                </a:solidFill>
              </a:rPr>
              <a:t>A-  Au plan règlementaire  </a:t>
            </a:r>
          </a:p>
          <a:p>
            <a:pPr>
              <a:buNone/>
            </a:pPr>
            <a:endParaRPr lang="fr-FR" sz="1100" b="1" dirty="0">
              <a:solidFill>
                <a:schemeClr val="accent1">
                  <a:lumMod val="75000"/>
                </a:schemeClr>
              </a:solidFill>
            </a:endParaRPr>
          </a:p>
          <a:p>
            <a:pPr algn="just">
              <a:buFont typeface="Wingdings" pitchFamily="2" charset="2"/>
              <a:buChar char="Ø"/>
            </a:pPr>
            <a:r>
              <a:rPr lang="fr-FR" sz="2000" b="1" dirty="0"/>
              <a:t>Loi du N°86/016 du 06 décembre 1986 portant réorganisation générale de la protection civile;</a:t>
            </a:r>
          </a:p>
          <a:p>
            <a:pPr algn="just"/>
            <a:endParaRPr lang="fr-FR" sz="2000" dirty="0"/>
          </a:p>
          <a:p>
            <a:pPr algn="just">
              <a:buFont typeface="Wingdings" pitchFamily="2" charset="2"/>
              <a:buChar char="Ø"/>
            </a:pPr>
            <a:r>
              <a:rPr lang="fr-FR" sz="2000" dirty="0"/>
              <a:t>Loi </a:t>
            </a:r>
            <a:r>
              <a:rPr lang="fr-FR" sz="2000" b="1" dirty="0"/>
              <a:t>N°2019/024 du 24 décembre 2019 </a:t>
            </a:r>
            <a:r>
              <a:rPr lang="fr-FR" sz="2000" dirty="0"/>
              <a:t>portant Code général des Collectivités Territoriales Décentralisées;</a:t>
            </a:r>
          </a:p>
          <a:p>
            <a:pPr algn="just"/>
            <a:endParaRPr lang="fr-FR" sz="2000" dirty="0"/>
          </a:p>
          <a:p>
            <a:pPr algn="just">
              <a:buFont typeface="Wingdings" pitchFamily="2" charset="2"/>
              <a:buChar char="Ø"/>
            </a:pPr>
            <a:r>
              <a:rPr lang="fr-FR" sz="2000" b="1" dirty="0"/>
              <a:t>Décret n°95/232 du 06 novembre 1995 </a:t>
            </a:r>
            <a:r>
              <a:rPr lang="fr-FR" sz="2000" dirty="0"/>
              <a:t>portant organisation du Ministère de l’Administration Territoriale;</a:t>
            </a:r>
          </a:p>
          <a:p>
            <a:pPr algn="just"/>
            <a:endParaRPr lang="fr-FR" sz="2000" b="1" dirty="0"/>
          </a:p>
          <a:p>
            <a:pPr algn="just">
              <a:buFont typeface="Wingdings" pitchFamily="2" charset="2"/>
              <a:buChar char="Ø"/>
            </a:pPr>
            <a:r>
              <a:rPr lang="fr-FR" sz="2000" b="1" dirty="0"/>
              <a:t>Décret N°98-31 du 9 mars 1998 portant organisation des plans d’urgence et de secours en cas de catastrophes ou de risques majeurs.</a:t>
            </a:r>
            <a:endParaRPr lang="fr-FR" sz="2000" b="1" i="1" dirty="0"/>
          </a:p>
          <a:p>
            <a:pPr algn="just"/>
            <a:endParaRPr lang="fr-FR" sz="900" b="1" i="1" dirty="0"/>
          </a:p>
          <a:p>
            <a:pPr algn="just"/>
            <a:r>
              <a:rPr lang="fr-FR" sz="2000" b="1" dirty="0"/>
              <a:t>Décret N° 2019/030 du 23 janvier 2019</a:t>
            </a:r>
            <a:r>
              <a:rPr lang="fr-FR" sz="2000" dirty="0"/>
              <a:t> portant organisation du gouvernement.</a:t>
            </a:r>
          </a:p>
          <a:p>
            <a:pPr algn="just">
              <a:buFont typeface="Wingdings" pitchFamily="2" charset="2"/>
              <a:buChar char="Ø"/>
            </a:pPr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2088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1600201" y="6304236"/>
            <a:ext cx="227013" cy="36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Clr>
                <a:srgbClr val="000000"/>
              </a:buCl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fld id="{47DEAD9C-F174-4218-9ED6-B561284BCCB3}" type="slidenum">
              <a:rPr lang="fr-FR" sz="1000" b="1">
                <a:solidFill>
                  <a:schemeClr val="bg1">
                    <a:lumMod val="65000"/>
                  </a:schemeClr>
                </a:solidFill>
                <a:latin typeface="Arial" charset="0"/>
              </a:rPr>
              <a:pPr algn="r">
                <a:buClr>
                  <a:srgbClr val="000000"/>
                </a:buClr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t>4</a:t>
            </a:fld>
            <a:endParaRPr lang="fr-FR" sz="1000" b="1" dirty="0">
              <a:solidFill>
                <a:schemeClr val="bg1">
                  <a:lumMod val="65000"/>
                </a:schemeClr>
              </a:solidFill>
              <a:latin typeface="Arial" charset="0"/>
            </a:endParaRPr>
          </a:p>
        </p:txBody>
      </p:sp>
      <p:cxnSp>
        <p:nvCxnSpPr>
          <p:cNvPr id="12" name="Connecteur droit 11"/>
          <p:cNvCxnSpPr/>
          <p:nvPr/>
        </p:nvCxnSpPr>
        <p:spPr bwMode="auto">
          <a:xfrm>
            <a:off x="2412101" y="1047394"/>
            <a:ext cx="9792000" cy="1240"/>
          </a:xfrm>
          <a:prstGeom prst="line">
            <a:avLst/>
          </a:prstGeom>
          <a:ln w="22225" cap="flat" cmpd="sng" algn="ctr">
            <a:solidFill>
              <a:srgbClr val="FB0418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pic>
        <p:nvPicPr>
          <p:cNvPr id="13" name="Image 12" descr="armoiries-du-cameroun-53793328.jpg">
            <a:extLst>
              <a:ext uri="{FF2B5EF4-FFF2-40B4-BE49-F238E27FC236}">
                <a16:creationId xmlns:a16="http://schemas.microsoft.com/office/drawing/2014/main" id="{175FB15B-73FD-AB4E-AC38-0F2C0A5FC6DE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-19134" y="-64870"/>
            <a:ext cx="928694" cy="1052945"/>
          </a:xfrm>
          <a:prstGeom prst="rect">
            <a:avLst/>
          </a:prstGeom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4F11516A-A022-6045-89F2-1D4FD7A1C14C}"/>
              </a:ext>
            </a:extLst>
          </p:cNvPr>
          <p:cNvSpPr txBox="1"/>
          <p:nvPr/>
        </p:nvSpPr>
        <p:spPr>
          <a:xfrm>
            <a:off x="1437165" y="322581"/>
            <a:ext cx="92414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>
                <a:latin typeface="Arial Hebrew" pitchFamily="2" charset="-79"/>
                <a:cs typeface="Arial Hebrew" pitchFamily="2" charset="-79"/>
              </a:rPr>
              <a:t>ORGANISATION DE LA REPONSE: LES ACTEURS DE LA REPONSE</a:t>
            </a:r>
            <a:endParaRPr lang="fr-FR" sz="2400" dirty="0">
              <a:latin typeface="Arial Hebrew" pitchFamily="2" charset="-79"/>
              <a:cs typeface="Arial Hebrew" pitchFamily="2" charset="-79"/>
            </a:endParaRPr>
          </a:p>
        </p:txBody>
      </p:sp>
      <p:graphicFrame>
        <p:nvGraphicFramePr>
          <p:cNvPr id="7" name="Object 1">
            <a:extLst>
              <a:ext uri="{FF2B5EF4-FFF2-40B4-BE49-F238E27FC236}">
                <a16:creationId xmlns:a16="http://schemas.microsoft.com/office/drawing/2014/main" id="{2E1601E8-9D34-944E-A23C-04BD43A81B1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54314668"/>
              </p:ext>
            </p:extLst>
          </p:nvPr>
        </p:nvGraphicFramePr>
        <p:xfrm>
          <a:off x="10944225" y="47262"/>
          <a:ext cx="1247776" cy="9199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0" r:id="rId5" imgW="3836773" imgH="1495168" progId="">
                  <p:embed/>
                </p:oleObj>
              </mc:Choice>
              <mc:Fallback>
                <p:oleObj r:id="rId5" imgW="3836773" imgH="1495168" progId="">
                  <p:embed/>
                  <p:pic>
                    <p:nvPicPr>
                      <p:cNvPr id="15" name="Object 1">
                        <a:extLst>
                          <a:ext uri="{FF2B5EF4-FFF2-40B4-BE49-F238E27FC236}">
                            <a16:creationId xmlns:a16="http://schemas.microsoft.com/office/drawing/2014/main" id="{B0332AB5-7579-654E-BBFA-B96D0AA2C17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lum bright="20000" contrast="20000"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944225" y="47262"/>
                        <a:ext cx="1247776" cy="91997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ZoneTexte 1">
            <a:extLst>
              <a:ext uri="{FF2B5EF4-FFF2-40B4-BE49-F238E27FC236}">
                <a16:creationId xmlns:a16="http://schemas.microsoft.com/office/drawing/2014/main" id="{891210D1-3DF6-B342-A6CF-092B2E0E22A6}"/>
              </a:ext>
            </a:extLst>
          </p:cNvPr>
          <p:cNvSpPr txBox="1"/>
          <p:nvPr/>
        </p:nvSpPr>
        <p:spPr>
          <a:xfrm>
            <a:off x="128587" y="1166928"/>
            <a:ext cx="11858626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2600" dirty="0">
                <a:latin typeface="Arial Hebrew" pitchFamily="2" charset="-79"/>
                <a:cs typeface="Arial Hebrew" pitchFamily="2" charset="-79"/>
              </a:rPr>
              <a:t>La réponse aux catastrophes aux Cameroun se fait conformément :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fr-FR" sz="2600" dirty="0">
                <a:latin typeface="Arial Hebrew" pitchFamily="2" charset="-79"/>
                <a:cs typeface="Arial Hebrew" pitchFamily="2" charset="-79"/>
              </a:rPr>
              <a:t>au Décret de 1998;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fr-FR" sz="2600" dirty="0">
                <a:latin typeface="Arial Hebrew" pitchFamily="2" charset="-79"/>
                <a:cs typeface="Arial Hebrew" pitchFamily="2" charset="-79"/>
              </a:rPr>
              <a:t>à la loi n° 2019/024 du 24 décembre 2019 portant Code Général des CTD. </a:t>
            </a:r>
          </a:p>
          <a:p>
            <a:pPr algn="just"/>
            <a:endParaRPr lang="fr-FR" sz="1200" dirty="0">
              <a:latin typeface="Arial Hebrew" pitchFamily="2" charset="-79"/>
              <a:cs typeface="Arial Hebrew" pitchFamily="2" charset="-79"/>
            </a:endParaRPr>
          </a:p>
          <a:p>
            <a:pPr algn="just"/>
            <a:r>
              <a:rPr lang="fr-FR" sz="2600" b="1" i="1" dirty="0">
                <a:solidFill>
                  <a:schemeClr val="accent1">
                    <a:lumMod val="75000"/>
                  </a:schemeClr>
                </a:solidFill>
                <a:latin typeface="Arial Hebrew" pitchFamily="2" charset="-79"/>
                <a:cs typeface="Arial Hebrew" pitchFamily="2" charset="-79"/>
              </a:rPr>
              <a:t>Suivant le décret la réponse se situe à 3 niveaux </a:t>
            </a:r>
            <a:r>
              <a:rPr lang="fr-FR" sz="2600" dirty="0">
                <a:latin typeface="Arial Hebrew" pitchFamily="2" charset="-79"/>
                <a:cs typeface="Arial Hebrew" pitchFamily="2" charset="-79"/>
              </a:rPr>
              <a:t>: </a:t>
            </a:r>
          </a:p>
          <a:p>
            <a:pPr algn="just"/>
            <a:endParaRPr lang="fr-FR" sz="2400" dirty="0">
              <a:latin typeface="Arial Hebrew" pitchFamily="2" charset="-79"/>
              <a:cs typeface="Arial Hebrew" pitchFamily="2" charset="-79"/>
            </a:endParaRPr>
          </a:p>
          <a:p>
            <a:pPr marL="342900" indent="-342900" algn="just">
              <a:buFont typeface="Wingdings" pitchFamily="2" charset="2"/>
              <a:buChar char="Ø"/>
            </a:pPr>
            <a:r>
              <a:rPr lang="fr-FR" sz="2600" dirty="0">
                <a:latin typeface="Arial Hebrew" pitchFamily="2" charset="-79"/>
                <a:cs typeface="Arial Hebrew" pitchFamily="2" charset="-79"/>
              </a:rPr>
              <a:t>Au niveau national par le </a:t>
            </a:r>
            <a:r>
              <a:rPr lang="fr-FR" sz="2600" b="1" dirty="0">
                <a:solidFill>
                  <a:schemeClr val="accent2"/>
                </a:solidFill>
                <a:latin typeface="Arial Hebrew" pitchFamily="2" charset="-79"/>
                <a:cs typeface="Arial Hebrew" pitchFamily="2" charset="-79"/>
              </a:rPr>
              <a:t>Secrétaire Général de la Présidence de la République,</a:t>
            </a:r>
            <a:r>
              <a:rPr lang="fr-FR" sz="2600" dirty="0">
                <a:latin typeface="Arial Hebrew" pitchFamily="2" charset="-79"/>
                <a:cs typeface="Arial Hebrew" pitchFamily="2" charset="-79"/>
              </a:rPr>
              <a:t> si la catastrophe est d’ampleur national (touche plusieurs régions à la fois);</a:t>
            </a:r>
          </a:p>
          <a:p>
            <a:pPr algn="just"/>
            <a:endParaRPr lang="fr-FR" dirty="0">
              <a:latin typeface="Arial Hebrew" pitchFamily="2" charset="-79"/>
              <a:cs typeface="Arial Hebrew" pitchFamily="2" charset="-79"/>
            </a:endParaRPr>
          </a:p>
          <a:p>
            <a:pPr marL="342900" indent="-342900" algn="just">
              <a:buFont typeface="Wingdings" pitchFamily="2" charset="2"/>
              <a:buChar char="Ø"/>
            </a:pPr>
            <a:r>
              <a:rPr lang="fr-FR" sz="2600" dirty="0">
                <a:latin typeface="Arial Hebrew" pitchFamily="2" charset="-79"/>
                <a:cs typeface="Arial Hebrew" pitchFamily="2" charset="-79"/>
              </a:rPr>
              <a:t>Au niveau régional par le </a:t>
            </a:r>
            <a:r>
              <a:rPr lang="fr-FR" sz="2600" b="1" dirty="0">
                <a:solidFill>
                  <a:schemeClr val="accent2"/>
                </a:solidFill>
                <a:latin typeface="Arial Hebrew" pitchFamily="2" charset="-79"/>
                <a:cs typeface="Arial Hebrew" pitchFamily="2" charset="-79"/>
              </a:rPr>
              <a:t>Gouverneur de Région</a:t>
            </a:r>
            <a:r>
              <a:rPr lang="fr-FR" sz="2600" dirty="0">
                <a:latin typeface="Arial Hebrew" pitchFamily="2" charset="-79"/>
                <a:cs typeface="Arial Hebrew" pitchFamily="2" charset="-79"/>
              </a:rPr>
              <a:t>, si la catastrophes touche plusieurs Départements dans une même Région ;</a:t>
            </a:r>
          </a:p>
          <a:p>
            <a:pPr marL="342900" indent="-342900" algn="just">
              <a:buFont typeface="Wingdings" pitchFamily="2" charset="2"/>
              <a:buChar char="Ø"/>
            </a:pPr>
            <a:endParaRPr lang="fr-FR" sz="1600" dirty="0">
              <a:latin typeface="Arial Hebrew" pitchFamily="2" charset="-79"/>
              <a:cs typeface="Arial Hebrew" pitchFamily="2" charset="-79"/>
            </a:endParaRPr>
          </a:p>
          <a:p>
            <a:pPr marL="342900" indent="-342900" algn="just">
              <a:buFont typeface="Wingdings" pitchFamily="2" charset="2"/>
              <a:buChar char="Ø"/>
            </a:pPr>
            <a:r>
              <a:rPr lang="fr-FR" sz="2600" dirty="0">
                <a:latin typeface="Arial Hebrew" pitchFamily="2" charset="-79"/>
                <a:cs typeface="Arial Hebrew" pitchFamily="2" charset="-79"/>
              </a:rPr>
              <a:t>Au niveau départemental par le </a:t>
            </a:r>
            <a:r>
              <a:rPr lang="fr-FR" sz="2600" b="1" dirty="0">
                <a:solidFill>
                  <a:schemeClr val="accent2"/>
                </a:solidFill>
                <a:latin typeface="Arial Hebrew" pitchFamily="2" charset="-79"/>
                <a:cs typeface="Arial Hebrew" pitchFamily="2" charset="-79"/>
              </a:rPr>
              <a:t>Préfet</a:t>
            </a:r>
            <a:r>
              <a:rPr lang="fr-FR" sz="2600" dirty="0">
                <a:latin typeface="Arial Hebrew" pitchFamily="2" charset="-79"/>
                <a:cs typeface="Arial Hebrew" pitchFamily="2" charset="-79"/>
              </a:rPr>
              <a:t>, si la catastrophe touche un Arrondissement ou plusieurs Arrondissements dans un Département.</a:t>
            </a:r>
          </a:p>
        </p:txBody>
      </p:sp>
    </p:spTree>
    <p:extLst>
      <p:ext uri="{BB962C8B-B14F-4D97-AF65-F5344CB8AC3E}">
        <p14:creationId xmlns:p14="http://schemas.microsoft.com/office/powerpoint/2010/main" val="39832224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1600201" y="6304236"/>
            <a:ext cx="227013" cy="36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Clr>
                <a:srgbClr val="000000"/>
              </a:buCl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fld id="{47DEAD9C-F174-4218-9ED6-B561284BCCB3}" type="slidenum">
              <a:rPr lang="fr-FR" sz="1000" b="1">
                <a:solidFill>
                  <a:schemeClr val="bg1">
                    <a:lumMod val="65000"/>
                  </a:schemeClr>
                </a:solidFill>
                <a:latin typeface="Arial" charset="0"/>
              </a:rPr>
              <a:pPr algn="r">
                <a:buClr>
                  <a:srgbClr val="000000"/>
                </a:buClr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t>5</a:t>
            </a:fld>
            <a:endParaRPr lang="fr-FR" sz="1000" b="1" dirty="0">
              <a:solidFill>
                <a:schemeClr val="bg1">
                  <a:lumMod val="65000"/>
                </a:schemeClr>
              </a:solidFill>
              <a:latin typeface="Arial" charset="0"/>
            </a:endParaRPr>
          </a:p>
        </p:txBody>
      </p:sp>
      <p:cxnSp>
        <p:nvCxnSpPr>
          <p:cNvPr id="12" name="Connecteur droit 11"/>
          <p:cNvCxnSpPr/>
          <p:nvPr/>
        </p:nvCxnSpPr>
        <p:spPr bwMode="auto">
          <a:xfrm>
            <a:off x="2412101" y="1047394"/>
            <a:ext cx="9792000" cy="1240"/>
          </a:xfrm>
          <a:prstGeom prst="line">
            <a:avLst/>
          </a:prstGeom>
          <a:ln w="22225" cap="flat" cmpd="sng" algn="ctr">
            <a:solidFill>
              <a:srgbClr val="FB0418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pic>
        <p:nvPicPr>
          <p:cNvPr id="13" name="Image 12" descr="armoiries-du-cameroun-53793328.jpg">
            <a:extLst>
              <a:ext uri="{FF2B5EF4-FFF2-40B4-BE49-F238E27FC236}">
                <a16:creationId xmlns:a16="http://schemas.microsoft.com/office/drawing/2014/main" id="{175FB15B-73FD-AB4E-AC38-0F2C0A5FC6DE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-19134" y="-64870"/>
            <a:ext cx="928694" cy="1052945"/>
          </a:xfrm>
          <a:prstGeom prst="rect">
            <a:avLst/>
          </a:prstGeom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4F11516A-A022-6045-89F2-1D4FD7A1C14C}"/>
              </a:ext>
            </a:extLst>
          </p:cNvPr>
          <p:cNvSpPr txBox="1"/>
          <p:nvPr/>
        </p:nvSpPr>
        <p:spPr>
          <a:xfrm>
            <a:off x="671514" y="109753"/>
            <a:ext cx="100356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>
                <a:latin typeface="Arial Hebrew" pitchFamily="2" charset="-79"/>
                <a:cs typeface="Arial Hebrew" pitchFamily="2" charset="-79"/>
              </a:rPr>
              <a:t>ORGANISATION DE LA REPONSE: LES OUTILS DE PREVENTION ET D’INTERVENTION</a:t>
            </a:r>
            <a:endParaRPr lang="fr-FR" sz="2400" dirty="0">
              <a:latin typeface="Arial Hebrew" pitchFamily="2" charset="-79"/>
              <a:cs typeface="Arial Hebrew" pitchFamily="2" charset="-79"/>
            </a:endParaRPr>
          </a:p>
        </p:txBody>
      </p:sp>
      <p:graphicFrame>
        <p:nvGraphicFramePr>
          <p:cNvPr id="7" name="Object 1">
            <a:extLst>
              <a:ext uri="{FF2B5EF4-FFF2-40B4-BE49-F238E27FC236}">
                <a16:creationId xmlns:a16="http://schemas.microsoft.com/office/drawing/2014/main" id="{E234CB92-9AAC-3141-B9C7-FC619D502EB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88995696"/>
              </p:ext>
            </p:extLst>
          </p:nvPr>
        </p:nvGraphicFramePr>
        <p:xfrm>
          <a:off x="10944225" y="47262"/>
          <a:ext cx="1247776" cy="9199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5" r:id="rId5" imgW="3836773" imgH="1495168" progId="">
                  <p:embed/>
                </p:oleObj>
              </mc:Choice>
              <mc:Fallback>
                <p:oleObj r:id="rId5" imgW="3836773" imgH="1495168" progId="">
                  <p:embed/>
                  <p:pic>
                    <p:nvPicPr>
                      <p:cNvPr id="7" name="Object 1">
                        <a:extLst>
                          <a:ext uri="{FF2B5EF4-FFF2-40B4-BE49-F238E27FC236}">
                            <a16:creationId xmlns:a16="http://schemas.microsoft.com/office/drawing/2014/main" id="{C0137BEB-2FBB-A745-966E-B32C877B747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lum bright="20000" contrast="20000"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944225" y="47262"/>
                        <a:ext cx="1247776" cy="91997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">
            <a:extLst>
              <a:ext uri="{FF2B5EF4-FFF2-40B4-BE49-F238E27FC236}">
                <a16:creationId xmlns:a16="http://schemas.microsoft.com/office/drawing/2014/main" id="{FDABB528-B01A-B548-B9A8-2C768F01F1BE}"/>
              </a:ext>
            </a:extLst>
          </p:cNvPr>
          <p:cNvSpPr/>
          <p:nvPr/>
        </p:nvSpPr>
        <p:spPr>
          <a:xfrm>
            <a:off x="171450" y="1217749"/>
            <a:ext cx="11887200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Wingdings" pitchFamily="2" charset="2"/>
              <a:buChar char="Ø"/>
            </a:pPr>
            <a:r>
              <a:rPr lang="fr-FR" sz="2600" b="1" dirty="0">
                <a:solidFill>
                  <a:srgbClr val="0070C0"/>
                </a:solidFill>
              </a:rPr>
              <a:t>Au niveau national: </a:t>
            </a:r>
            <a:r>
              <a:rPr lang="fr-FR" sz="2600" b="1" dirty="0">
                <a:solidFill>
                  <a:schemeClr val="accent2"/>
                </a:solidFill>
              </a:rPr>
              <a:t>le Plan National de Contingence (PNC)</a:t>
            </a:r>
            <a:r>
              <a:rPr lang="fr-FR" sz="2600" dirty="0">
                <a:solidFill>
                  <a:schemeClr val="accent2"/>
                </a:solidFill>
              </a:rPr>
              <a:t>, </a:t>
            </a:r>
            <a:r>
              <a:rPr lang="fr-FR" sz="2600" dirty="0"/>
              <a:t>cadre commun général destiné à orienter l’action des partenaires institutionnels, des organismes et autres intervenants de la protection civile. Pour une meilleure efficacité, le PNC s’appui des plans sectoriels, spécifiques et opérationnels;</a:t>
            </a:r>
          </a:p>
          <a:p>
            <a:pPr marL="457200" indent="-457200" algn="just">
              <a:buFont typeface="Wingdings" pitchFamily="2" charset="2"/>
              <a:buChar char="Ø"/>
            </a:pPr>
            <a:endParaRPr lang="fr-FR" sz="2600" dirty="0">
              <a:solidFill>
                <a:srgbClr val="0070C0"/>
              </a:solidFill>
            </a:endParaRPr>
          </a:p>
          <a:p>
            <a:pPr marL="457200" indent="-457200" algn="just">
              <a:buFont typeface="Wingdings" pitchFamily="2" charset="2"/>
              <a:buChar char="Ø"/>
            </a:pPr>
            <a:r>
              <a:rPr lang="fr-FR" sz="2600" b="1" dirty="0">
                <a:solidFill>
                  <a:srgbClr val="0070C0"/>
                </a:solidFill>
              </a:rPr>
              <a:t>Au niveau départemental: </a:t>
            </a:r>
            <a:r>
              <a:rPr lang="fr-FR" sz="2600" b="1" dirty="0">
                <a:solidFill>
                  <a:schemeClr val="accent2"/>
                </a:solidFill>
              </a:rPr>
              <a:t>le Plan d’Organisation des Secours (Plan ORSEC),</a:t>
            </a:r>
            <a:r>
              <a:rPr lang="fr-FR" sz="2600" dirty="0">
                <a:solidFill>
                  <a:schemeClr val="accent2"/>
                </a:solidFill>
              </a:rPr>
              <a:t> </a:t>
            </a:r>
            <a:r>
              <a:rPr lang="fr-FR" sz="2600" dirty="0"/>
              <a:t>plan multirisque élaboré par le Préfet accompagné du Comité de Crise départemental dont le déclenchement est assuré par le Préfet;</a:t>
            </a:r>
          </a:p>
          <a:p>
            <a:pPr marL="457200" indent="-457200" algn="just">
              <a:buFont typeface="Wingdings" pitchFamily="2" charset="2"/>
              <a:buChar char="Ø"/>
            </a:pPr>
            <a:endParaRPr lang="fr-FR" sz="1400" dirty="0"/>
          </a:p>
          <a:p>
            <a:pPr marL="457200" indent="-457200" algn="just">
              <a:buFont typeface="Wingdings" pitchFamily="2" charset="2"/>
              <a:buChar char="Ø"/>
            </a:pPr>
            <a:r>
              <a:rPr lang="fr-FR" sz="2600" b="1" dirty="0">
                <a:solidFill>
                  <a:srgbClr val="0070C0"/>
                </a:solidFill>
              </a:rPr>
              <a:t>Au niveau communal:</a:t>
            </a:r>
            <a:r>
              <a:rPr lang="fr-FR" sz="2600" dirty="0"/>
              <a:t> il est prévu des </a:t>
            </a:r>
            <a:r>
              <a:rPr lang="fr-FR" sz="2600" b="1" dirty="0">
                <a:solidFill>
                  <a:schemeClr val="accent2"/>
                </a:solidFill>
              </a:rPr>
              <a:t>plans communaux spécifiques </a:t>
            </a:r>
            <a:r>
              <a:rPr lang="fr-FR" sz="2600" dirty="0"/>
              <a:t>pour l’environnement et autres, dédiés à la prévention et à l’organisation des interventions ;</a:t>
            </a:r>
          </a:p>
          <a:p>
            <a:pPr algn="just"/>
            <a:r>
              <a:rPr lang="fr-FR" sz="2600" b="1" dirty="0">
                <a:solidFill>
                  <a:srgbClr val="0070C0"/>
                </a:solidFill>
              </a:rPr>
              <a:t>NB</a:t>
            </a:r>
            <a:r>
              <a:rPr lang="fr-FR" sz="2600" i="1" dirty="0">
                <a:solidFill>
                  <a:srgbClr val="0070C0"/>
                </a:solidFill>
              </a:rPr>
              <a:t>: </a:t>
            </a:r>
            <a:r>
              <a:rPr lang="fr-FR" sz="2600" i="1" dirty="0">
                <a:solidFill>
                  <a:schemeClr val="accent2"/>
                </a:solidFill>
              </a:rPr>
              <a:t>Il existe également d’autres types de plans tels que </a:t>
            </a:r>
            <a:r>
              <a:rPr lang="fr-FR" sz="2600" b="1" i="1" dirty="0">
                <a:solidFill>
                  <a:schemeClr val="accent2"/>
                </a:solidFill>
              </a:rPr>
              <a:t>les plans d’urgence</a:t>
            </a:r>
            <a:r>
              <a:rPr lang="fr-FR" sz="2600" i="1" dirty="0">
                <a:solidFill>
                  <a:schemeClr val="accent2"/>
                </a:solidFill>
              </a:rPr>
              <a:t>, qui sont des plans particuliers d’intervention spécifiques soit à un risque soit à une activité.</a:t>
            </a:r>
          </a:p>
          <a:p>
            <a:pPr algn="just"/>
            <a:endParaRPr lang="fr-FR" sz="2600" dirty="0"/>
          </a:p>
          <a:p>
            <a:pPr algn="just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781445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1600201" y="6304236"/>
            <a:ext cx="227013" cy="36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Clr>
                <a:srgbClr val="000000"/>
              </a:buCl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fld id="{47DEAD9C-F174-4218-9ED6-B561284BCCB3}" type="slidenum">
              <a:rPr lang="fr-FR" sz="1000" b="1">
                <a:solidFill>
                  <a:schemeClr val="bg1">
                    <a:lumMod val="65000"/>
                  </a:schemeClr>
                </a:solidFill>
                <a:latin typeface="Arial" charset="0"/>
              </a:rPr>
              <a:pPr algn="r">
                <a:buClr>
                  <a:srgbClr val="000000"/>
                </a:buClr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t>6</a:t>
            </a:fld>
            <a:endParaRPr lang="fr-FR" sz="1000" b="1" dirty="0">
              <a:solidFill>
                <a:schemeClr val="bg1">
                  <a:lumMod val="65000"/>
                </a:schemeClr>
              </a:solidFill>
              <a:latin typeface="Arial" charset="0"/>
            </a:endParaRPr>
          </a:p>
        </p:txBody>
      </p:sp>
      <p:cxnSp>
        <p:nvCxnSpPr>
          <p:cNvPr id="12" name="Connecteur droit 11"/>
          <p:cNvCxnSpPr/>
          <p:nvPr/>
        </p:nvCxnSpPr>
        <p:spPr bwMode="auto">
          <a:xfrm>
            <a:off x="2412101" y="1047394"/>
            <a:ext cx="9792000" cy="1240"/>
          </a:xfrm>
          <a:prstGeom prst="line">
            <a:avLst/>
          </a:prstGeom>
          <a:ln w="22225" cap="flat" cmpd="sng" algn="ctr">
            <a:solidFill>
              <a:srgbClr val="FB0418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pic>
        <p:nvPicPr>
          <p:cNvPr id="13" name="Image 12" descr="armoiries-du-cameroun-53793328.jpg">
            <a:extLst>
              <a:ext uri="{FF2B5EF4-FFF2-40B4-BE49-F238E27FC236}">
                <a16:creationId xmlns:a16="http://schemas.microsoft.com/office/drawing/2014/main" id="{175FB15B-73FD-AB4E-AC38-0F2C0A5FC6DE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-19134" y="-64870"/>
            <a:ext cx="928694" cy="1052945"/>
          </a:xfrm>
          <a:prstGeom prst="rect">
            <a:avLst/>
          </a:prstGeom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4F11516A-A022-6045-89F2-1D4FD7A1C14C}"/>
              </a:ext>
            </a:extLst>
          </p:cNvPr>
          <p:cNvSpPr txBox="1"/>
          <p:nvPr/>
        </p:nvSpPr>
        <p:spPr>
          <a:xfrm>
            <a:off x="671514" y="109753"/>
            <a:ext cx="100356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>
                <a:latin typeface="Arial Hebrew" pitchFamily="2" charset="-79"/>
                <a:cs typeface="Arial Hebrew" pitchFamily="2" charset="-79"/>
              </a:rPr>
              <a:t>ORGANISATION DE LA REPONSE: LE PLAN COMMUNAL DE PREVENTION ET D’INTERVENTION</a:t>
            </a:r>
            <a:endParaRPr lang="fr-FR" sz="2400" dirty="0">
              <a:latin typeface="Arial Hebrew" pitchFamily="2" charset="-79"/>
              <a:cs typeface="Arial Hebrew" pitchFamily="2" charset="-79"/>
            </a:endParaRPr>
          </a:p>
        </p:txBody>
      </p:sp>
      <p:graphicFrame>
        <p:nvGraphicFramePr>
          <p:cNvPr id="7" name="Object 1">
            <a:extLst>
              <a:ext uri="{FF2B5EF4-FFF2-40B4-BE49-F238E27FC236}">
                <a16:creationId xmlns:a16="http://schemas.microsoft.com/office/drawing/2014/main" id="{E234CB92-9AAC-3141-B9C7-FC619D502EB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0944225" y="47262"/>
          <a:ext cx="1247776" cy="9199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4" r:id="rId5" imgW="3836773" imgH="1495168" progId="">
                  <p:embed/>
                </p:oleObj>
              </mc:Choice>
              <mc:Fallback>
                <p:oleObj r:id="rId5" imgW="3836773" imgH="1495168" progId="">
                  <p:embed/>
                  <p:pic>
                    <p:nvPicPr>
                      <p:cNvPr id="7" name="Object 1">
                        <a:extLst>
                          <a:ext uri="{FF2B5EF4-FFF2-40B4-BE49-F238E27FC236}">
                            <a16:creationId xmlns:a16="http://schemas.microsoft.com/office/drawing/2014/main" id="{E234CB92-9AAC-3141-B9C7-FC619D502EB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lum bright="20000" contrast="20000"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944225" y="47262"/>
                        <a:ext cx="1247776" cy="91997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">
            <a:extLst>
              <a:ext uri="{FF2B5EF4-FFF2-40B4-BE49-F238E27FC236}">
                <a16:creationId xmlns:a16="http://schemas.microsoft.com/office/drawing/2014/main" id="{FDABB528-B01A-B548-B9A8-2C768F01F1BE}"/>
              </a:ext>
            </a:extLst>
          </p:cNvPr>
          <p:cNvSpPr/>
          <p:nvPr/>
        </p:nvSpPr>
        <p:spPr>
          <a:xfrm>
            <a:off x="171450" y="1217749"/>
            <a:ext cx="11887200" cy="67710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sz="2800" b="1" dirty="0">
                <a:solidFill>
                  <a:srgbClr val="0070C0"/>
                </a:solidFill>
              </a:rPr>
              <a:t>Qu’est ce que le Plan Communal de Prévention et d’Intervention : </a:t>
            </a:r>
            <a:r>
              <a:rPr lang="fr-CM" sz="2800" b="1" dirty="0">
                <a:solidFill>
                  <a:schemeClr val="accent2"/>
                </a:solidFill>
              </a:rPr>
              <a:t>O</a:t>
            </a:r>
            <a:r>
              <a:rPr lang="fr-CM" altLang="fr-FR" sz="2800" b="1" dirty="0">
                <a:solidFill>
                  <a:schemeClr val="accent2"/>
                </a:solidFill>
              </a:rPr>
              <a:t>util opérationnel à la disposition du Maire pour l’exercice de son pouvoir de police en matière de prévention des risques et de gestion des catastrophes</a:t>
            </a:r>
            <a:r>
              <a:rPr lang="fr-CM" altLang="fr-FR" sz="2800" dirty="0"/>
              <a:t>. </a:t>
            </a:r>
          </a:p>
          <a:p>
            <a:pPr marL="457200" indent="-457200" algn="just">
              <a:buFont typeface="Wingdings" pitchFamily="2" charset="2"/>
              <a:buChar char="Ø"/>
            </a:pPr>
            <a:r>
              <a:rPr lang="fr-CM" altLang="fr-FR" sz="2800" dirty="0"/>
              <a:t>Il s’articule avec le Plan National de Contingence (au niveau national) et le Plan d’Organisation des Secours (au niveau </a:t>
            </a:r>
            <a:r>
              <a:rPr lang="fr-CM" altLang="fr-FR" sz="2800" dirty="0" err="1"/>
              <a:t>départemental</a:t>
            </a:r>
            <a:r>
              <a:rPr lang="fr-CM" altLang="fr-FR" sz="2800" dirty="0"/>
              <a:t>);</a:t>
            </a:r>
          </a:p>
          <a:p>
            <a:pPr marL="457200" indent="-457200" algn="just">
              <a:buFont typeface="Wingdings" pitchFamily="2" charset="2"/>
              <a:buChar char="Ø"/>
            </a:pPr>
            <a:r>
              <a:rPr lang="fr-CM" altLang="fr-FR" sz="2800" dirty="0"/>
              <a:t>Il permet d’analyser le contexte et les risques majeurs de la Commune;</a:t>
            </a:r>
          </a:p>
          <a:p>
            <a:pPr marL="457200" indent="-457200" algn="just">
              <a:buFont typeface="Wingdings" pitchFamily="2" charset="2"/>
              <a:buChar char="Ø"/>
            </a:pPr>
            <a:r>
              <a:rPr lang="fr-CM" altLang="fr-FR" sz="2800" dirty="0"/>
              <a:t>Il propose des </a:t>
            </a:r>
            <a:r>
              <a:rPr lang="fr-CM" altLang="fr-FR" sz="2800" dirty="0" err="1"/>
              <a:t>mécanismes</a:t>
            </a:r>
            <a:r>
              <a:rPr lang="fr-CM" altLang="fr-FR" sz="2800" dirty="0"/>
              <a:t> d’alerte et d’information;</a:t>
            </a:r>
          </a:p>
          <a:p>
            <a:pPr marL="457200" indent="-457200" algn="just">
              <a:buFont typeface="Wingdings" pitchFamily="2" charset="2"/>
              <a:buChar char="Ø"/>
            </a:pPr>
            <a:r>
              <a:rPr lang="fr-CM" altLang="fr-FR" sz="2800" dirty="0"/>
              <a:t>Il définit le dispositif opérationnel à mettre en place en cas de crise au niveau communal. </a:t>
            </a:r>
          </a:p>
          <a:p>
            <a:pPr algn="just"/>
            <a:endParaRPr lang="fr-CM" altLang="fr-FR" sz="1400" dirty="0"/>
          </a:p>
          <a:p>
            <a:pPr algn="just"/>
            <a:r>
              <a:rPr lang="fr-CM" altLang="fr-FR" sz="2800" dirty="0"/>
              <a:t>Bien que n’</a:t>
            </a:r>
            <a:r>
              <a:rPr lang="fr-CM" altLang="fr-FR" sz="2800" dirty="0" err="1"/>
              <a:t>étant</a:t>
            </a:r>
            <a:r>
              <a:rPr lang="fr-CM" altLang="fr-FR" sz="2800" dirty="0"/>
              <a:t> pas une obligation </a:t>
            </a:r>
            <a:r>
              <a:rPr lang="fr-CM" altLang="fr-FR" sz="2800" dirty="0" err="1"/>
              <a:t>légale</a:t>
            </a:r>
            <a:r>
              <a:rPr lang="fr-CM" altLang="fr-FR" sz="2800" dirty="0"/>
              <a:t> et que son élaboration ne soit pas encore vraiment </a:t>
            </a:r>
            <a:r>
              <a:rPr lang="fr-CM" altLang="fr-FR" sz="2800" dirty="0" err="1"/>
              <a:t>réglemente</a:t>
            </a:r>
            <a:r>
              <a:rPr lang="fr-CM" altLang="fr-FR" sz="2800" dirty="0"/>
              <a:t>́ au Cameroun, le plan communal a pour objectif de </a:t>
            </a:r>
            <a:r>
              <a:rPr lang="fr-CM" altLang="fr-FR" sz="2800" b="1" i="1" dirty="0">
                <a:solidFill>
                  <a:schemeClr val="accent2"/>
                </a:solidFill>
              </a:rPr>
              <a:t>mettre en œuvre une organisation </a:t>
            </a:r>
            <a:r>
              <a:rPr lang="fr-CM" altLang="fr-FR" sz="2800" b="1" i="1" dirty="0" err="1">
                <a:solidFill>
                  <a:schemeClr val="accent2"/>
                </a:solidFill>
              </a:rPr>
              <a:t>prévue</a:t>
            </a:r>
            <a:r>
              <a:rPr lang="fr-CM" altLang="fr-FR" sz="2800" b="1" i="1" dirty="0">
                <a:solidFill>
                  <a:schemeClr val="accent2"/>
                </a:solidFill>
              </a:rPr>
              <a:t> à l’avance au niveau communal.</a:t>
            </a:r>
            <a:endParaRPr lang="fr-CM" altLang="fr-FR" sz="2800" b="1" dirty="0">
              <a:solidFill>
                <a:schemeClr val="accent2"/>
              </a:solidFill>
            </a:endParaRPr>
          </a:p>
          <a:p>
            <a:pPr marL="457200" indent="-457200" algn="just">
              <a:buFont typeface="Wingdings" pitchFamily="2" charset="2"/>
              <a:buChar char="Ø"/>
            </a:pPr>
            <a:endParaRPr lang="fr-FR" sz="2600" dirty="0"/>
          </a:p>
          <a:p>
            <a:pPr algn="just"/>
            <a:endParaRPr lang="fr-FR" sz="2600" dirty="0"/>
          </a:p>
          <a:p>
            <a:pPr algn="just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429566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1600201" y="6304236"/>
            <a:ext cx="227013" cy="36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Clr>
                <a:srgbClr val="000000"/>
              </a:buCl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fld id="{47DEAD9C-F174-4218-9ED6-B561284BCCB3}" type="slidenum">
              <a:rPr lang="fr-FR" sz="1000" b="1">
                <a:solidFill>
                  <a:schemeClr val="bg1">
                    <a:lumMod val="65000"/>
                  </a:schemeClr>
                </a:solidFill>
                <a:latin typeface="Arial" charset="0"/>
              </a:rPr>
              <a:pPr algn="r">
                <a:buClr>
                  <a:srgbClr val="000000"/>
                </a:buClr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t>7</a:t>
            </a:fld>
            <a:endParaRPr lang="fr-FR" sz="1000" b="1" dirty="0">
              <a:solidFill>
                <a:schemeClr val="bg1">
                  <a:lumMod val="65000"/>
                </a:schemeClr>
              </a:solidFill>
              <a:latin typeface="Arial" charset="0"/>
            </a:endParaRPr>
          </a:p>
        </p:txBody>
      </p:sp>
      <p:cxnSp>
        <p:nvCxnSpPr>
          <p:cNvPr id="12" name="Connecteur droit 11"/>
          <p:cNvCxnSpPr/>
          <p:nvPr/>
        </p:nvCxnSpPr>
        <p:spPr bwMode="auto">
          <a:xfrm>
            <a:off x="2412101" y="1047394"/>
            <a:ext cx="9792000" cy="1240"/>
          </a:xfrm>
          <a:prstGeom prst="line">
            <a:avLst/>
          </a:prstGeom>
          <a:ln w="22225" cap="flat" cmpd="sng" algn="ctr">
            <a:solidFill>
              <a:srgbClr val="FB0418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pic>
        <p:nvPicPr>
          <p:cNvPr id="13" name="Image 12" descr="armoiries-du-cameroun-53793328.jpg">
            <a:extLst>
              <a:ext uri="{FF2B5EF4-FFF2-40B4-BE49-F238E27FC236}">
                <a16:creationId xmlns:a16="http://schemas.microsoft.com/office/drawing/2014/main" id="{175FB15B-73FD-AB4E-AC38-0F2C0A5FC6DE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-19134" y="-64870"/>
            <a:ext cx="928694" cy="1052945"/>
          </a:xfrm>
          <a:prstGeom prst="rect">
            <a:avLst/>
          </a:prstGeom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4F11516A-A022-6045-89F2-1D4FD7A1C14C}"/>
              </a:ext>
            </a:extLst>
          </p:cNvPr>
          <p:cNvSpPr txBox="1"/>
          <p:nvPr/>
        </p:nvSpPr>
        <p:spPr>
          <a:xfrm>
            <a:off x="671514" y="109753"/>
            <a:ext cx="100356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>
                <a:latin typeface="Arial Hebrew" pitchFamily="2" charset="-79"/>
                <a:cs typeface="Arial Hebrew" pitchFamily="2" charset="-79"/>
              </a:rPr>
              <a:t>QUELQUES SUGGESTIONS /ACTIONS A ENTREPRENDRE OU EN COURS POUR UNE GESTION DES RISQUES DE CATASTROPHES PAR LES CTD</a:t>
            </a:r>
            <a:endParaRPr lang="fr-FR" sz="2400" dirty="0">
              <a:latin typeface="Arial Hebrew" pitchFamily="2" charset="-79"/>
              <a:cs typeface="Arial Hebrew" pitchFamily="2" charset="-79"/>
            </a:endParaRPr>
          </a:p>
        </p:txBody>
      </p:sp>
      <p:graphicFrame>
        <p:nvGraphicFramePr>
          <p:cNvPr id="7" name="Object 1">
            <a:extLst>
              <a:ext uri="{FF2B5EF4-FFF2-40B4-BE49-F238E27FC236}">
                <a16:creationId xmlns:a16="http://schemas.microsoft.com/office/drawing/2014/main" id="{E234CB92-9AAC-3141-B9C7-FC619D502EB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0944225" y="47262"/>
          <a:ext cx="1247776" cy="9199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9" r:id="rId5" imgW="3836773" imgH="1495168" progId="">
                  <p:embed/>
                </p:oleObj>
              </mc:Choice>
              <mc:Fallback>
                <p:oleObj r:id="rId5" imgW="3836773" imgH="1495168" progId="">
                  <p:embed/>
                  <p:pic>
                    <p:nvPicPr>
                      <p:cNvPr id="7" name="Object 1">
                        <a:extLst>
                          <a:ext uri="{FF2B5EF4-FFF2-40B4-BE49-F238E27FC236}">
                            <a16:creationId xmlns:a16="http://schemas.microsoft.com/office/drawing/2014/main" id="{E234CB92-9AAC-3141-B9C7-FC619D502EB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lum bright="20000" contrast="20000"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944225" y="47262"/>
                        <a:ext cx="1247776" cy="91997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">
            <a:extLst>
              <a:ext uri="{FF2B5EF4-FFF2-40B4-BE49-F238E27FC236}">
                <a16:creationId xmlns:a16="http://schemas.microsoft.com/office/drawing/2014/main" id="{FDABB528-B01A-B548-B9A8-2C768F01F1BE}"/>
              </a:ext>
            </a:extLst>
          </p:cNvPr>
          <p:cNvSpPr/>
          <p:nvPr/>
        </p:nvSpPr>
        <p:spPr>
          <a:xfrm>
            <a:off x="171450" y="1217749"/>
            <a:ext cx="11887200" cy="56630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Wingdings" pitchFamily="2" charset="2"/>
              <a:buChar char="Ø"/>
            </a:pPr>
            <a:r>
              <a:rPr lang="fr-FR" sz="2600" b="1" dirty="0">
                <a:solidFill>
                  <a:schemeClr val="accent1">
                    <a:lumMod val="75000"/>
                  </a:schemeClr>
                </a:solidFill>
                <a:latin typeface="Arial Hebrew" pitchFamily="2" charset="-79"/>
                <a:cs typeface="Arial Hebrew" pitchFamily="2" charset="-79"/>
              </a:rPr>
              <a:t>La révision du cadre réglementaire et institutionnel de la Protection Civile </a:t>
            </a:r>
            <a:r>
              <a:rPr lang="fr-FR" sz="2600" dirty="0">
                <a:latin typeface="Arial Hebrew" pitchFamily="2" charset="-79"/>
                <a:cs typeface="Arial Hebrew" pitchFamily="2" charset="-79"/>
              </a:rPr>
              <a:t>pour une meilleure prise en compte des CTD dans les dispositifs de prévention et de gestion des catastrophes à toutes les échelles;</a:t>
            </a:r>
          </a:p>
          <a:p>
            <a:pPr algn="just"/>
            <a:endParaRPr lang="fr-FR" sz="2400" dirty="0">
              <a:latin typeface="Arial Hebrew" pitchFamily="2" charset="-79"/>
              <a:cs typeface="Arial Hebrew" pitchFamily="2" charset="-79"/>
            </a:endParaRPr>
          </a:p>
          <a:p>
            <a:pPr marL="457200" indent="-457200" algn="just">
              <a:buFont typeface="Wingdings" pitchFamily="2" charset="2"/>
              <a:buChar char="Ø"/>
            </a:pPr>
            <a:r>
              <a:rPr lang="fr-FR" sz="2600" b="1" dirty="0">
                <a:solidFill>
                  <a:schemeClr val="accent1">
                    <a:lumMod val="75000"/>
                  </a:schemeClr>
                </a:solidFill>
                <a:latin typeface="Arial Hebrew" pitchFamily="2" charset="-79"/>
                <a:cs typeface="Arial Hebrew" pitchFamily="2" charset="-79"/>
              </a:rPr>
              <a:t>Le renforcement de la résilience des CTD à travers</a:t>
            </a:r>
            <a:r>
              <a:rPr lang="fr-FR" sz="2600" dirty="0">
                <a:latin typeface="Arial Hebrew" pitchFamily="2" charset="-79"/>
                <a:cs typeface="Arial Hebrew" pitchFamily="2" charset="-79"/>
              </a:rPr>
              <a:t>:</a:t>
            </a:r>
          </a:p>
          <a:p>
            <a:pPr algn="just"/>
            <a:r>
              <a:rPr lang="fr-FR" sz="2600" dirty="0">
                <a:latin typeface="Arial Hebrew" pitchFamily="2" charset="-79"/>
                <a:cs typeface="Arial Hebrew" pitchFamily="2" charset="-79"/>
              </a:rPr>
              <a:t>	- l’élaboration des Plans Communaux;</a:t>
            </a:r>
          </a:p>
          <a:p>
            <a:pPr algn="just"/>
            <a:r>
              <a:rPr lang="fr-FR" sz="2600" dirty="0">
                <a:latin typeface="Arial Hebrew" pitchFamily="2" charset="-79"/>
                <a:cs typeface="Arial Hebrew" pitchFamily="2" charset="-79"/>
              </a:rPr>
              <a:t>	- l’organisation des exercices de simulation;</a:t>
            </a:r>
          </a:p>
          <a:p>
            <a:pPr algn="just"/>
            <a:r>
              <a:rPr lang="fr-FR" sz="2600" dirty="0">
                <a:latin typeface="Arial Hebrew" pitchFamily="2" charset="-79"/>
                <a:cs typeface="Arial Hebrew" pitchFamily="2" charset="-79"/>
              </a:rPr>
              <a:t>	- le renforcement des capacités opérationnelles (acquisition des équipements d’intervention, construction des entrepôts de pré-positionnement par exemple);</a:t>
            </a:r>
          </a:p>
          <a:p>
            <a:pPr algn="just"/>
            <a:endParaRPr lang="fr-FR" sz="2600" dirty="0">
              <a:latin typeface="Arial Hebrew" pitchFamily="2" charset="-79"/>
              <a:cs typeface="Arial Hebrew" pitchFamily="2" charset="-79"/>
            </a:endParaRPr>
          </a:p>
          <a:p>
            <a:pPr marL="457200" indent="-457200" algn="just">
              <a:buFont typeface="Wingdings" pitchFamily="2" charset="2"/>
              <a:buChar char="Ø"/>
            </a:pPr>
            <a:r>
              <a:rPr lang="fr-FR" sz="2600" b="1" dirty="0">
                <a:solidFill>
                  <a:schemeClr val="accent1">
                    <a:lumMod val="75000"/>
                  </a:schemeClr>
                </a:solidFill>
                <a:latin typeface="Arial Hebrew" pitchFamily="2" charset="-79"/>
                <a:cs typeface="Arial Hebrew" pitchFamily="2" charset="-79"/>
              </a:rPr>
              <a:t>La mobilisation des ressources tant matérielles/logistiques et financières </a:t>
            </a:r>
            <a:r>
              <a:rPr lang="fr-FR" sz="2600" dirty="0">
                <a:latin typeface="Arial Hebrew" pitchFamily="2" charset="-79"/>
                <a:cs typeface="Arial Hebrew" pitchFamily="2" charset="-79"/>
              </a:rPr>
              <a:t>pour la prévention des risques de catastrophes dans les CTD.</a:t>
            </a:r>
          </a:p>
          <a:p>
            <a:pPr algn="just"/>
            <a:endParaRPr lang="fr-FR" sz="2600" dirty="0"/>
          </a:p>
        </p:txBody>
      </p:sp>
    </p:spTree>
    <p:extLst>
      <p:ext uri="{BB962C8B-B14F-4D97-AF65-F5344CB8AC3E}">
        <p14:creationId xmlns:p14="http://schemas.microsoft.com/office/powerpoint/2010/main" val="3859637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/>
          <p:cNvSpPr>
            <a:spLocks noChangeArrowheads="1"/>
          </p:cNvSpPr>
          <p:nvPr/>
        </p:nvSpPr>
        <p:spPr bwMode="auto">
          <a:xfrm>
            <a:off x="0" y="541505"/>
            <a:ext cx="12192000" cy="6100765"/>
          </a:xfrm>
          <a:prstGeom prst="rect">
            <a:avLst/>
          </a:prstGeom>
          <a:blipFill dpi="0" rotWithShape="0">
            <a:blip r:embed="rId4"/>
            <a:srcRect/>
            <a:stretch>
              <a:fillRect/>
            </a:stretch>
          </a:blipFill>
          <a:ln w="9525">
            <a:noFill/>
            <a:round/>
            <a:headEnd/>
            <a:tailEnd/>
          </a:ln>
        </p:spPr>
        <p:txBody>
          <a:bodyPr lIns="90000" tIns="45000" rIns="90000" bIns="45000" anchor="ctr" anchorCtr="1"/>
          <a:lstStyle/>
          <a:p>
            <a:endParaRPr lang="fr-CM" dirty="0"/>
          </a:p>
        </p:txBody>
      </p:sp>
      <p:graphicFrame>
        <p:nvGraphicFramePr>
          <p:cNvPr id="6" name="Object 1">
            <a:extLst>
              <a:ext uri="{FF2B5EF4-FFF2-40B4-BE49-F238E27FC236}">
                <a16:creationId xmlns:a16="http://schemas.microsoft.com/office/drawing/2014/main" id="{44A6A805-8ACC-FB47-B695-66BFBBC6A41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23775352"/>
              </p:ext>
            </p:extLst>
          </p:nvPr>
        </p:nvGraphicFramePr>
        <p:xfrm>
          <a:off x="10821695" y="257171"/>
          <a:ext cx="1356501" cy="10001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7" r:id="rId5" imgW="3836773" imgH="1495168" progId="">
                  <p:embed/>
                </p:oleObj>
              </mc:Choice>
              <mc:Fallback>
                <p:oleObj r:id="rId5" imgW="3836773" imgH="1495168" progId="">
                  <p:embed/>
                  <p:pic>
                    <p:nvPicPr>
                      <p:cNvPr id="6" name="Object 1">
                        <a:extLst>
                          <a:ext uri="{FF2B5EF4-FFF2-40B4-BE49-F238E27FC236}">
                            <a16:creationId xmlns:a16="http://schemas.microsoft.com/office/drawing/2014/main" id="{44A6A805-8ACC-FB47-B695-66BFBBC6A41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lum bright="20000" contrast="20000"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821695" y="257171"/>
                        <a:ext cx="1356501" cy="100013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t 4">
            <a:extLst>
              <a:ext uri="{FF2B5EF4-FFF2-40B4-BE49-F238E27FC236}">
                <a16:creationId xmlns:a16="http://schemas.microsoft.com/office/drawing/2014/main" id="{C1255EA9-1BA7-7448-879D-87DCA74C398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524000" y="3436074"/>
          <a:ext cx="91440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8" name="Document" r:id="rId7" imgW="9144000" imgH="190500" progId="Word.Document.12">
                  <p:embed/>
                </p:oleObj>
              </mc:Choice>
              <mc:Fallback>
                <p:oleObj name="Document" r:id="rId7" imgW="9144000" imgH="190500" progId="Word.Document.12">
                  <p:embed/>
                  <p:pic>
                    <p:nvPicPr>
                      <p:cNvPr id="5" name="Objet 4">
                        <a:extLst>
                          <a:ext uri="{FF2B5EF4-FFF2-40B4-BE49-F238E27FC236}">
                            <a16:creationId xmlns:a16="http://schemas.microsoft.com/office/drawing/2014/main" id="{C1255EA9-1BA7-7448-879D-87DCA74C398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524000" y="3436074"/>
                        <a:ext cx="9144000" cy="190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" name="Image 9">
            <a:extLst>
              <a:ext uri="{FF2B5EF4-FFF2-40B4-BE49-F238E27FC236}">
                <a16:creationId xmlns:a16="http://schemas.microsoft.com/office/drawing/2014/main" id="{AE592C5D-FDA7-124C-B72C-380307C1E0FA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00774" y="-75960"/>
            <a:ext cx="3504579" cy="5132600"/>
          </a:xfrm>
          <a:prstGeom prst="rect">
            <a:avLst/>
          </a:prstGeom>
        </p:spPr>
      </p:pic>
      <p:pic>
        <p:nvPicPr>
          <p:cNvPr id="11" name="Image 10">
            <a:extLst>
              <a:ext uri="{FF2B5EF4-FFF2-40B4-BE49-F238E27FC236}">
                <a16:creationId xmlns:a16="http://schemas.microsoft.com/office/drawing/2014/main" id="{AD37C4CF-F889-F848-962A-89F48FAAA538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6886" y="4860143"/>
            <a:ext cx="6207402" cy="19978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0360841"/>
      </p:ext>
    </p:extLst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B053522095D4846A2CC2738E998CC3E" ma:contentTypeVersion="15" ma:contentTypeDescription="Crée un document." ma:contentTypeScope="" ma:versionID="1ed8206735aa75fb4ae1828ddbeac6f5">
  <xsd:schema xmlns:xsd="http://www.w3.org/2001/XMLSchema" xmlns:xs="http://www.w3.org/2001/XMLSchema" xmlns:p="http://schemas.microsoft.com/office/2006/metadata/properties" xmlns:ns2="877f4551-64ef-443f-a6eb-789f07c4fced" xmlns:ns3="edff6cb5-b610-46b8-b000-481b2d4b3329" targetNamespace="http://schemas.microsoft.com/office/2006/metadata/properties" ma:root="true" ma:fieldsID="935bdfde188430c40eb689d9fe62d5f3" ns2:_="" ns3:_="">
    <xsd:import namespace="877f4551-64ef-443f-a6eb-789f07c4fced"/>
    <xsd:import namespace="edff6cb5-b610-46b8-b000-481b2d4b332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ServiceOCR" minOccurs="0"/>
                <xsd:element ref="ns2:MediaLengthInSeconds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77f4551-64ef-443f-a6eb-789f07c4fce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Balises d’images" ma:readOnly="false" ma:fieldId="{5cf76f15-5ced-4ddc-b409-7134ff3c332f}" ma:taxonomyMulti="true" ma:sspId="b1926f21-084d-4614-826e-e7dbb22035b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3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6" nillable="true" ma:displayName="Location" ma:indexed="true" ma:internalName="MediaServiceLocation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21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dff6cb5-b610-46b8-b000-481b2d4b3329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cf05c452-fe15-4790-a5b0-600840b7885d}" ma:internalName="TaxCatchAll" ma:showField="CatchAllData" ma:web="edff6cb5-b610-46b8-b000-481b2d4b332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9" nillable="true" ma:displayName="Partagé avec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Partagé avec dé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877f4551-64ef-443f-a6eb-789f07c4fced">
      <Terms xmlns="http://schemas.microsoft.com/office/infopath/2007/PartnerControls"/>
    </lcf76f155ced4ddcb4097134ff3c332f>
    <TaxCatchAll xmlns="edff6cb5-b610-46b8-b000-481b2d4b3329" xsi:nil="true"/>
  </documentManagement>
</p:properties>
</file>

<file path=customXml/itemProps1.xml><?xml version="1.0" encoding="utf-8"?>
<ds:datastoreItem xmlns:ds="http://schemas.openxmlformats.org/officeDocument/2006/customXml" ds:itemID="{CD92E308-AF4B-4ED3-861B-E7E13EE717AE}"/>
</file>

<file path=customXml/itemProps2.xml><?xml version="1.0" encoding="utf-8"?>
<ds:datastoreItem xmlns:ds="http://schemas.openxmlformats.org/officeDocument/2006/customXml" ds:itemID="{E0633F9F-4FCB-4C7C-818E-A08BE8707FA5}"/>
</file>

<file path=customXml/itemProps3.xml><?xml version="1.0" encoding="utf-8"?>
<ds:datastoreItem xmlns:ds="http://schemas.openxmlformats.org/officeDocument/2006/customXml" ds:itemID="{8E448662-42EF-4D0D-B4FA-B8136522C31E}"/>
</file>

<file path=docProps/app.xml><?xml version="1.0" encoding="utf-8"?>
<Properties xmlns="http://schemas.openxmlformats.org/officeDocument/2006/extended-properties" xmlns:vt="http://schemas.openxmlformats.org/officeDocument/2006/docPropsVTypes">
  <TotalTime>508</TotalTime>
  <Words>765</Words>
  <Application>Microsoft Macintosh PowerPoint</Application>
  <PresentationFormat>Grand écran</PresentationFormat>
  <Paragraphs>97</Paragraphs>
  <Slides>8</Slides>
  <Notes>8</Notes>
  <HiddenSlides>0</HiddenSlides>
  <MMClips>0</MMClips>
  <ScaleCrop>false</ScaleCrop>
  <HeadingPairs>
    <vt:vector size="8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17" baseType="lpstr">
      <vt:lpstr>Arial</vt:lpstr>
      <vt:lpstr>Arial Hebrew</vt:lpstr>
      <vt:lpstr>Calibri</vt:lpstr>
      <vt:lpstr>Calibri Light</vt:lpstr>
      <vt:lpstr>Elephant</vt:lpstr>
      <vt:lpstr>Times New Roman</vt:lpstr>
      <vt:lpstr>Wingdings</vt:lpstr>
      <vt:lpstr>Thème Office</vt:lpstr>
      <vt:lpstr>Document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Microsoft Office User</dc:creator>
  <cp:lastModifiedBy>Microsoft Office User</cp:lastModifiedBy>
  <cp:revision>18</cp:revision>
  <dcterms:created xsi:type="dcterms:W3CDTF">2024-05-17T06:09:02Z</dcterms:created>
  <dcterms:modified xsi:type="dcterms:W3CDTF">2024-05-17T14:37:32Z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0x010100DB053522095D4846A2CC2738E998CC3E</vt:lpwstr>
  </property>
</Properties>
</file>