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8" r:id="rId7"/>
    <p:sldId id="267" r:id="rId8"/>
    <p:sldId id="26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2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5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86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9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4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6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9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A74F-7391-4F5F-89B1-8D3264629C98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8C77-312C-499C-807C-0F0F8BD62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49303"/>
            <a:ext cx="11749298" cy="5017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4501" y="180130"/>
            <a:ext cx="9451825" cy="220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44</a:t>
            </a:r>
            <a:r>
              <a:rPr lang="fr-FR" sz="4000" b="1" baseline="30000" dirty="0">
                <a:solidFill>
                  <a:schemeClr val="tx1"/>
                </a:solidFill>
              </a:rPr>
              <a:t>e</a:t>
            </a:r>
            <a:r>
              <a:rPr lang="fr-FR" sz="4000" b="1" dirty="0">
                <a:solidFill>
                  <a:schemeClr val="tx1"/>
                </a:solidFill>
              </a:rPr>
              <a:t> Congrès de l’AIMF - Lausanne 2024</a:t>
            </a:r>
            <a:endParaRPr lang="fr-CM" sz="4000" b="1" dirty="0">
              <a:solidFill>
                <a:schemeClr val="tx1"/>
              </a:solidFill>
            </a:endParaRPr>
          </a:p>
          <a:p>
            <a:pPr algn="ctr"/>
            <a:endParaRPr lang="fr-FR" sz="3200" b="1" i="1" dirty="0">
              <a:solidFill>
                <a:schemeClr val="tx1"/>
              </a:solidFill>
            </a:endParaRPr>
          </a:p>
          <a:p>
            <a:pPr algn="ctr"/>
            <a:r>
              <a:rPr lang="fr-CM" sz="3200" b="1" dirty="0">
                <a:solidFill>
                  <a:schemeClr val="tx1"/>
                </a:solidFill>
                <a:effectLst/>
                <a:latin typeface="ArialMT"/>
              </a:rPr>
              <a:t>« Coopération internationale et collectivités locales : un espace d’innovation » </a:t>
            </a:r>
            <a:endParaRPr lang="fr-CM" sz="3200" b="1" dirty="0">
              <a:solidFill>
                <a:schemeClr val="tx1"/>
              </a:solidFill>
            </a:endParaRPr>
          </a:p>
          <a:p>
            <a:pPr algn="ctr"/>
            <a:endParaRPr lang="fr-FR" sz="3200" i="1" dirty="0">
              <a:solidFill>
                <a:schemeClr val="tx1"/>
              </a:solidFill>
            </a:endParaRPr>
          </a:p>
          <a:p>
            <a:pPr algn="ctr"/>
            <a:endParaRPr lang="fr-FR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15147"/>
              </p:ext>
            </p:extLst>
          </p:nvPr>
        </p:nvGraphicFramePr>
        <p:xfrm>
          <a:off x="159026" y="389614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172198" imgH="1114912" progId="Word.Picture.8">
                  <p:embed/>
                </p:oleObj>
              </mc:Choice>
              <mc:Fallback>
                <p:oleObj name="Picture" r:id="rId3" imgW="1172198" imgH="11149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389614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42" y="5687105"/>
            <a:ext cx="1852653" cy="66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017" y="378935"/>
            <a:ext cx="1401956" cy="16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5" y="5414838"/>
            <a:ext cx="1399030" cy="100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224851" y="2337287"/>
            <a:ext cx="11451123" cy="358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M" dirty="0"/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fr-FR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Environnement, Changement Climatique et Résilience pour des Villes Durables</a:t>
            </a:r>
            <a:endParaRPr lang="fr-CM" sz="4000" b="1" kern="100" dirty="0">
              <a:solidFill>
                <a:schemeClr val="accent1">
                  <a:lumMod val="5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M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algn="ctr"/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njeux, solutions et stratégies de la Ville de Yaoundé</a:t>
            </a:r>
            <a:endParaRPr lang="fr-CM" sz="3200" dirty="0"/>
          </a:p>
          <a:p>
            <a:pPr algn="ctr"/>
            <a:endParaRPr lang="fr-CM" dirty="0"/>
          </a:p>
          <a:p>
            <a:pPr algn="ctr"/>
            <a:endParaRPr lang="fr-CM" dirty="0"/>
          </a:p>
          <a:p>
            <a:pPr algn="ctr"/>
            <a:r>
              <a:rPr lang="fr-CM" dirty="0"/>
              <a:t>Par Arnauld Philippe NDZANA , </a:t>
            </a:r>
            <a:r>
              <a:rPr lang="fr-CM" sz="1800" dirty="0">
                <a:latin typeface="Britannic Bold" pitchFamily="34" charset="0"/>
                <a:ea typeface="+mj-ea"/>
                <a:cs typeface="+mj-cs"/>
              </a:rPr>
              <a:t>Conseiller Technique n°1, </a:t>
            </a:r>
            <a:endParaRPr lang="fr-CM" dirty="0">
              <a:latin typeface="Britannic Bold" pitchFamily="34" charset="0"/>
              <a:ea typeface="+mj-ea"/>
              <a:cs typeface="+mj-cs"/>
            </a:endParaRPr>
          </a:p>
          <a:p>
            <a:pPr algn="ctr"/>
            <a:r>
              <a:rPr lang="fr-CM" dirty="0"/>
              <a:t>Communauté Urbaine de Yaoundé</a:t>
            </a:r>
          </a:p>
        </p:txBody>
      </p:sp>
    </p:spTree>
    <p:extLst>
      <p:ext uri="{BB962C8B-B14F-4D97-AF65-F5344CB8AC3E}">
        <p14:creationId xmlns:p14="http://schemas.microsoft.com/office/powerpoint/2010/main" val="94966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FEB3E8-4FEF-4E7C-1E1B-0BFE110F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0" y="751763"/>
            <a:ext cx="10772244" cy="3161286"/>
          </a:xfrm>
          <a:prstGeom prst="rect">
            <a:avLst/>
          </a:prstGeom>
          <a:effectLst>
            <a:reflection stA="95000" endPos="65000" dist="50800" dir="5400000" sy="-100000" algn="bl" rotWithShape="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15147"/>
              </p:ext>
            </p:extLst>
          </p:nvPr>
        </p:nvGraphicFramePr>
        <p:xfrm>
          <a:off x="159026" y="389614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172198" imgH="1114912" progId="Word.Picture.8">
                  <p:embed/>
                </p:oleObj>
              </mc:Choice>
              <mc:Fallback>
                <p:oleObj name="Picture" r:id="rId3" imgW="1172198" imgH="1114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389614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060" y="165536"/>
            <a:ext cx="1336275" cy="855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543244" y="630814"/>
            <a:ext cx="113423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4400" b="1" dirty="0">
                <a:solidFill>
                  <a:srgbClr val="FF0000"/>
                </a:solidFill>
              </a:rPr>
              <a:t>PLAN DE L’EXPOSE</a:t>
            </a:r>
          </a:p>
          <a:p>
            <a:endParaRPr lang="fr-CM" sz="4400" b="1" dirty="0">
              <a:solidFill>
                <a:srgbClr val="FF0000"/>
              </a:solidFill>
            </a:endParaRPr>
          </a:p>
          <a:p>
            <a:pPr algn="just"/>
            <a:r>
              <a:rPr lang="fr-CM" sz="4400" b="1" dirty="0">
                <a:solidFill>
                  <a:srgbClr val="FF0000"/>
                </a:solidFill>
              </a:rPr>
              <a:t>	1. Introduction</a:t>
            </a:r>
          </a:p>
          <a:p>
            <a:r>
              <a:rPr lang="fr-CM" sz="4400" b="1" dirty="0">
                <a:solidFill>
                  <a:srgbClr val="FF0000"/>
                </a:solidFill>
              </a:rPr>
              <a:t>	2. </a:t>
            </a:r>
            <a:r>
              <a:rPr lang="fr-FR" sz="4400" b="1" dirty="0">
                <a:solidFill>
                  <a:srgbClr val="FF0000"/>
                </a:solidFill>
              </a:rPr>
              <a:t>Projet de « Préparation aux situations d’urgence</a:t>
            </a:r>
            <a:endParaRPr lang="fr-CM" sz="4400" b="1" dirty="0">
              <a:solidFill>
                <a:srgbClr val="FF0000"/>
              </a:solidFill>
            </a:endParaRPr>
          </a:p>
          <a:p>
            <a:r>
              <a:rPr lang="fr-CM" sz="44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3. Programme de renforcement de la préparation aux situations d’urgence</a:t>
            </a:r>
            <a:endParaRPr lang="fr-CM" sz="4400" b="1" dirty="0">
              <a:solidFill>
                <a:srgbClr val="FF0000"/>
              </a:solidFill>
            </a:endParaRPr>
          </a:p>
          <a:p>
            <a:r>
              <a:rPr lang="fr-CM" sz="4400" b="1" dirty="0">
                <a:solidFill>
                  <a:srgbClr val="FF0000"/>
                </a:solidFill>
              </a:rPr>
              <a:t>	4. Actions de la CUY	</a:t>
            </a:r>
            <a:r>
              <a:rPr lang="fr-CM" sz="4400" dirty="0">
                <a:solidFill>
                  <a:srgbClr val="FF0000"/>
                </a:solidFill>
              </a:rPr>
              <a:t>	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8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15147"/>
              </p:ext>
            </p:extLst>
          </p:nvPr>
        </p:nvGraphicFramePr>
        <p:xfrm>
          <a:off x="159026" y="389614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72198" imgH="1114912" progId="Word.Picture.8">
                  <p:embed/>
                </p:oleObj>
              </mc:Choice>
              <mc:Fallback>
                <p:oleObj name="Picture" r:id="rId2" imgW="1172198" imgH="1114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389614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18859" y="1162836"/>
            <a:ext cx="11749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/>
              <a:t>En partenariat avec l’AIMF et la FBMG, la Communauté Urbaine de Yaoundé a conduit, de 2019 à 2022,  un projet de  Préparation aux situations d’urgence pour une ville plus résiliente, pour améliorer la résilience de la Ville face aux catastrophes. </a:t>
            </a:r>
          </a:p>
          <a:p>
            <a:pPr algn="just"/>
            <a:r>
              <a:rPr lang="fr-CM" sz="3200" b="1" dirty="0"/>
              <a:t>	</a:t>
            </a:r>
          </a:p>
          <a:p>
            <a:pPr algn="just"/>
            <a:r>
              <a:rPr lang="fr-CM" sz="3200" b="1" dirty="0"/>
              <a:t>Une deuxième phase est en cours depuis 2023, pour le </a:t>
            </a:r>
            <a:r>
              <a:rPr lang="fr-CM" sz="3200" b="1" kern="1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renforcement de la préparation aux situations d’urgence.</a:t>
            </a:r>
          </a:p>
          <a:p>
            <a:pPr algn="just"/>
            <a:endParaRPr lang="fr-CM" sz="3200" b="1" kern="150" dirty="0">
              <a:solidFill>
                <a:srgbClr val="00000A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M" sz="3200" b="1" kern="1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CM" sz="3200" b="1" dirty="0"/>
              <a:t>Parallèlement, la CUY poursuit ses missions de prévention et d’adaptation aux changements climatiques.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39186" y="176943"/>
            <a:ext cx="711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3200" dirty="0"/>
              <a:t>1. </a:t>
            </a:r>
            <a:r>
              <a:rPr lang="fr-CM" sz="3200" b="1" dirty="0"/>
              <a:t>INTRODUCTION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3916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DE04C60-A458-4A6A-E81A-43F7EDDB3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7" y="686727"/>
            <a:ext cx="8163171" cy="561537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18332"/>
              </p:ext>
            </p:extLst>
          </p:nvPr>
        </p:nvGraphicFramePr>
        <p:xfrm>
          <a:off x="159026" y="199667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172198" imgH="1114912" progId="Word.Picture.8">
                  <p:embed/>
                </p:oleObj>
              </mc:Choice>
              <mc:Fallback>
                <p:oleObj name="Picture" r:id="rId3" imgW="1172198" imgH="1114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199667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58955" y="575876"/>
            <a:ext cx="11637296" cy="1463618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4000" b="1" dirty="0"/>
              <a:t>Diagnostic des risques dont ceux liés aux changements climatiques</a:t>
            </a:r>
            <a:endParaRPr lang="fr-FR" sz="4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439186" y="176943"/>
            <a:ext cx="1059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dirty="0"/>
              <a:t>2. </a:t>
            </a:r>
            <a:r>
              <a:rPr lang="fr-CM" sz="2400" b="1" dirty="0"/>
              <a:t>PROJET DE PREPARATION AUX SITUATIONS  D’URGENCE</a:t>
            </a:r>
            <a:endParaRPr lang="fr-FR" sz="2400" b="1" dirty="0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0D70B08-669D-DB99-DA9A-ACE4936D645F}"/>
              </a:ext>
            </a:extLst>
          </p:cNvPr>
          <p:cNvSpPr>
            <a:spLocks/>
          </p:cNvSpPr>
          <p:nvPr/>
        </p:nvSpPr>
        <p:spPr bwMode="auto">
          <a:xfrm>
            <a:off x="395678" y="2000609"/>
            <a:ext cx="11637296" cy="731809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4000" b="1" dirty="0"/>
              <a:t>Mise en place d’un espace de concertation</a:t>
            </a:r>
            <a:endParaRPr lang="fr-FR" sz="4000" b="1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2C3B057-CC39-D1D8-26E9-AB7D1F6DADCD}"/>
              </a:ext>
            </a:extLst>
          </p:cNvPr>
          <p:cNvSpPr>
            <a:spLocks/>
          </p:cNvSpPr>
          <p:nvPr/>
        </p:nvSpPr>
        <p:spPr bwMode="auto">
          <a:xfrm>
            <a:off x="441508" y="2643857"/>
            <a:ext cx="4605820" cy="1010756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5400" b="1" dirty="0"/>
              <a:t>ACTION COVID</a:t>
            </a:r>
            <a:endParaRPr lang="fr-FR" sz="5400" b="1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E0F3EBD-D2EB-50A0-7853-E3DFF162E71B}"/>
              </a:ext>
            </a:extLst>
          </p:cNvPr>
          <p:cNvSpPr>
            <a:spLocks/>
          </p:cNvSpPr>
          <p:nvPr/>
        </p:nvSpPr>
        <p:spPr bwMode="auto">
          <a:xfrm>
            <a:off x="5047328" y="2563693"/>
            <a:ext cx="6896487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b="1" dirty="0"/>
              <a:t>- </a:t>
            </a:r>
            <a:r>
              <a:rPr lang="fr-CM" sz="2400" b="1" dirty="0"/>
              <a:t>Mobilisation de 300 volontaires</a:t>
            </a:r>
          </a:p>
          <a:p>
            <a:r>
              <a:rPr lang="fr-CM" sz="2400" b="1" dirty="0"/>
              <a:t>- Cubitainers pour lavage de mains</a:t>
            </a:r>
          </a:p>
          <a:p>
            <a:r>
              <a:rPr lang="fr-CM" sz="2400" b="1" dirty="0"/>
              <a:t>- Désinfection des lieux publics</a:t>
            </a:r>
            <a:endParaRPr lang="fr-FR" sz="2400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694CFA3-A655-1B8C-7E92-24BF70056B94}"/>
              </a:ext>
            </a:extLst>
          </p:cNvPr>
          <p:cNvSpPr>
            <a:spLocks/>
          </p:cNvSpPr>
          <p:nvPr/>
        </p:nvSpPr>
        <p:spPr bwMode="auto">
          <a:xfrm>
            <a:off x="441508" y="3580032"/>
            <a:ext cx="4605820" cy="1463618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5400" b="1" dirty="0"/>
              <a:t>SIMULATIONS</a:t>
            </a:r>
            <a:endParaRPr lang="fr-FR" sz="5400" b="1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D005989-440A-7468-7D06-A70A4D06105E}"/>
              </a:ext>
            </a:extLst>
          </p:cNvPr>
          <p:cNvSpPr>
            <a:spLocks/>
          </p:cNvSpPr>
          <p:nvPr/>
        </p:nvSpPr>
        <p:spPr bwMode="auto">
          <a:xfrm>
            <a:off x="5019505" y="3493850"/>
            <a:ext cx="6896487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4000" b="1" dirty="0"/>
              <a:t>- INCENDIE </a:t>
            </a:r>
          </a:p>
          <a:p>
            <a:r>
              <a:rPr lang="fr-CM" sz="4000" b="1" dirty="0"/>
              <a:t>- INONDATION</a:t>
            </a:r>
            <a:endParaRPr lang="fr-FR" sz="4000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EE52B79-F275-2741-079A-DF117D21DABF}"/>
              </a:ext>
            </a:extLst>
          </p:cNvPr>
          <p:cNvSpPr>
            <a:spLocks/>
          </p:cNvSpPr>
          <p:nvPr/>
        </p:nvSpPr>
        <p:spPr bwMode="auto">
          <a:xfrm>
            <a:off x="441508" y="4989867"/>
            <a:ext cx="5758813" cy="84653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CM" sz="5400" b="1" dirty="0"/>
              <a:t>Plan d’Actions</a:t>
            </a:r>
            <a:r>
              <a:rPr lang="fr-FR" sz="4000" b="1" dirty="0"/>
              <a:t> Chiffré</a:t>
            </a:r>
            <a:endParaRPr lang="fr-CM" sz="5400" b="1" dirty="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B557AB28-6847-2182-7A42-541518B5FA4B}"/>
              </a:ext>
            </a:extLst>
          </p:cNvPr>
          <p:cNvSpPr>
            <a:spLocks/>
          </p:cNvSpPr>
          <p:nvPr/>
        </p:nvSpPr>
        <p:spPr bwMode="auto">
          <a:xfrm>
            <a:off x="395678" y="5804249"/>
            <a:ext cx="11629631" cy="84653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4400" b="1" dirty="0"/>
              <a:t>GUIDE METHODOLOGIQUE </a:t>
            </a:r>
            <a:endParaRPr lang="fr-CM" sz="4400" b="1" dirty="0"/>
          </a:p>
        </p:txBody>
      </p:sp>
    </p:spTree>
    <p:extLst>
      <p:ext uri="{BB962C8B-B14F-4D97-AF65-F5344CB8AC3E}">
        <p14:creationId xmlns:p14="http://schemas.microsoft.com/office/powerpoint/2010/main" val="224378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08007"/>
              </p:ext>
            </p:extLst>
          </p:nvPr>
        </p:nvGraphicFramePr>
        <p:xfrm>
          <a:off x="159026" y="120289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72198" imgH="1114912" progId="Word.Picture.8">
                  <p:embed/>
                </p:oleObj>
              </mc:Choice>
              <mc:Fallback>
                <p:oleObj name="Picture" r:id="rId2" imgW="1172198" imgH="1114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120289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M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9026" y="1187704"/>
            <a:ext cx="1195276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M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Développement des dispositifs locaux de préparation aux situations d’urgence</a:t>
            </a:r>
            <a:endParaRPr lang="fr-CM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CM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Diagnostic des capacités en matière de préparation aux situations d’urgence</a:t>
            </a:r>
            <a:r>
              <a:rPr lang="fr-CM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CM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Renforcement des capacités locales en matière d’urgence et pérennisation des dispositifs locaux</a:t>
            </a:r>
          </a:p>
          <a:p>
            <a:pPr>
              <a:spcBef>
                <a:spcPts val="600"/>
              </a:spcBef>
            </a:pPr>
            <a:r>
              <a:rPr lang="fr-F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Déploiement du système d’alerte précoce </a:t>
            </a:r>
          </a:p>
          <a:p>
            <a:pPr>
              <a:spcBef>
                <a:spcPts val="600"/>
              </a:spcBef>
            </a:pPr>
            <a:r>
              <a:rPr lang="fr-F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Communal de prévention des risques et d’intervention d’urgence</a:t>
            </a:r>
          </a:p>
          <a:p>
            <a:pPr>
              <a:spcBef>
                <a:spcPts val="600"/>
              </a:spcBef>
            </a:pPr>
            <a:endParaRPr lang="fr-CM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94283" y="176943"/>
            <a:ext cx="10938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800" dirty="0"/>
              <a:t>3. </a:t>
            </a:r>
            <a:r>
              <a:rPr lang="fr-CM" sz="28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Programme de </a:t>
            </a:r>
            <a:r>
              <a:rPr lang="fr-CM" sz="32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renforcement</a:t>
            </a:r>
            <a:r>
              <a:rPr lang="fr-CM" sz="28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la préparation aux situations d’urgence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1683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59026" y="120289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72198" imgH="1114912" progId="Word.Picture.8">
                  <p:embed/>
                </p:oleObj>
              </mc:Choice>
              <mc:Fallback>
                <p:oleObj name="Picture" r:id="rId2" imgW="1172198" imgH="1114912" progId="Word.Picture.8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120289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M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6888" y="1282735"/>
            <a:ext cx="9369631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CM" sz="28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800" b="1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renforcement de la prévention </a:t>
            </a:r>
            <a:r>
              <a:rPr lang="fr-CM" sz="2800" b="1" dirty="0">
                <a:latin typeface="Arial" panose="020B0604020202020204" pitchFamily="34" charset="0"/>
                <a:cs typeface="Arial" panose="020B0604020202020204" pitchFamily="34" charset="0"/>
              </a:rPr>
              <a:t>sur les risques liés aux 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inondations, aux glissements de terrain et aux incendies </a:t>
            </a:r>
            <a:r>
              <a:rPr lang="fr-CM" sz="2800" b="1" dirty="0">
                <a:latin typeface="Arial" panose="020B0604020202020204" pitchFamily="34" charset="0"/>
                <a:cs typeface="Arial" panose="020B0604020202020204" pitchFamily="34" charset="0"/>
              </a:rPr>
              <a:t>est en cours, et comprend:</a:t>
            </a:r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un exercice de simulation fonctionnel de gestion d’une inondation </a:t>
            </a:r>
            <a:r>
              <a:rPr lang="fr-CM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CM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des séances de sensibilisation des autorités et du grand public (affiches, spots, plaquettes, reportages) ;</a:t>
            </a:r>
            <a:endParaRPr lang="fr-CM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- d</a:t>
            </a:r>
            <a:r>
              <a:rPr lang="fr-FR" sz="2800" b="1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oter l’équipe du projet d’Urgence et la Cellule de Communication de la CUY, d’équipements de communication et d’informations de base.</a:t>
            </a:r>
            <a:endParaRPr lang="fr-CM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94283" y="176943"/>
            <a:ext cx="9221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800" dirty="0"/>
              <a:t>3. </a:t>
            </a:r>
            <a:r>
              <a:rPr lang="fr-CM" sz="28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Programme de </a:t>
            </a:r>
            <a:r>
              <a:rPr lang="fr-CM" sz="32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renforcement</a:t>
            </a:r>
            <a:r>
              <a:rPr lang="fr-CM" sz="28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la préparation aux situations d’urgence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BBF60E-48A8-705E-DA4D-A22E490D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31" y="761748"/>
            <a:ext cx="2730500" cy="60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59026" y="120289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72198" imgH="1114912" progId="Word.Picture.8">
                  <p:embed/>
                </p:oleObj>
              </mc:Choice>
              <mc:Fallback>
                <p:oleObj name="Picture" r:id="rId2" imgW="1172198" imgH="1114912" progId="Word.Picture.8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120289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M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094283" y="176943"/>
            <a:ext cx="1093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800" dirty="0"/>
              <a:t>4. </a:t>
            </a:r>
            <a:r>
              <a:rPr lang="fr-CM" sz="28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Actions de la CUY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FCA25F-2484-3763-83E0-1602E7EB0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3720"/>
            <a:ext cx="12191999" cy="59942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876522-B566-6BA4-2DBE-7416B5034B26}"/>
              </a:ext>
            </a:extLst>
          </p:cNvPr>
          <p:cNvSpPr txBox="1"/>
          <p:nvPr/>
        </p:nvSpPr>
        <p:spPr>
          <a:xfrm>
            <a:off x="159026" y="955875"/>
            <a:ext cx="1219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FFC000"/>
                </a:solidFill>
              </a:rPr>
              <a:t>- Construire les ouvrage de drainage (PADY)</a:t>
            </a:r>
          </a:p>
          <a:p>
            <a:r>
              <a:rPr lang="fr-FR" sz="4800" b="1" dirty="0">
                <a:solidFill>
                  <a:srgbClr val="FFC000"/>
                </a:solidFill>
              </a:rPr>
              <a:t>- Assurer l’entretien des ouvrages d’assainissement et des cours d’eau</a:t>
            </a:r>
          </a:p>
          <a:p>
            <a:r>
              <a:rPr lang="fr-FR" sz="4800" b="1" dirty="0">
                <a:solidFill>
                  <a:srgbClr val="FFC000"/>
                </a:solidFill>
              </a:rPr>
              <a:t>- Faire respecter les dispositions règlementaires</a:t>
            </a:r>
          </a:p>
          <a:p>
            <a:r>
              <a:rPr lang="fr-FR" sz="4800" b="1" dirty="0">
                <a:solidFill>
                  <a:srgbClr val="FFC000"/>
                </a:solidFill>
              </a:rPr>
              <a:t>- Contrôler l’occupation des sols</a:t>
            </a:r>
          </a:p>
          <a:p>
            <a:r>
              <a:rPr lang="fr-FR" sz="4800" b="1" dirty="0">
                <a:solidFill>
                  <a:srgbClr val="FFC000"/>
                </a:solidFill>
              </a:rPr>
              <a:t>- Interdire les constructions dans les zones à risque</a:t>
            </a:r>
          </a:p>
        </p:txBody>
      </p:sp>
    </p:spTree>
    <p:extLst>
      <p:ext uri="{BB962C8B-B14F-4D97-AF65-F5344CB8AC3E}">
        <p14:creationId xmlns:p14="http://schemas.microsoft.com/office/powerpoint/2010/main" val="232381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026" y="389614"/>
            <a:ext cx="117569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278694" y="5587564"/>
            <a:ext cx="11629631" cy="1104900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78696" y="5916177"/>
            <a:ext cx="11637296" cy="447675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M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AC48F0-4D99-DB16-E718-5EA659B8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228"/>
            <a:ext cx="12192000" cy="6139772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273668"/>
              </p:ext>
            </p:extLst>
          </p:nvPr>
        </p:nvGraphicFramePr>
        <p:xfrm>
          <a:off x="159026" y="120289"/>
          <a:ext cx="10654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172198" imgH="1114912" progId="Word.Picture.8">
                  <p:embed/>
                </p:oleObj>
              </mc:Choice>
              <mc:Fallback>
                <p:oleObj name="Picture" r:id="rId3" imgW="1172198" imgH="1114912" progId="Word.Picture.8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6" y="120289"/>
                        <a:ext cx="10654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24501" y="46090"/>
            <a:ext cx="1080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5400" b="1" dirty="0">
                <a:solidFill>
                  <a:schemeClr val="accent1">
                    <a:lumMod val="75000"/>
                  </a:schemeClr>
                </a:solidFill>
              </a:rPr>
              <a:t>MERCI DE VOTRE ATTENTION  </a:t>
            </a:r>
            <a:endParaRPr lang="fr-F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1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53522095D4846A2CC2738E998CC3E" ma:contentTypeVersion="15" ma:contentTypeDescription="Crée un document." ma:contentTypeScope="" ma:versionID="1ed8206735aa75fb4ae1828ddbeac6f5">
  <xsd:schema xmlns:xsd="http://www.w3.org/2001/XMLSchema" xmlns:xs="http://www.w3.org/2001/XMLSchema" xmlns:p="http://schemas.microsoft.com/office/2006/metadata/properties" xmlns:ns2="877f4551-64ef-443f-a6eb-789f07c4fced" xmlns:ns3="edff6cb5-b610-46b8-b000-481b2d4b3329" targetNamespace="http://schemas.microsoft.com/office/2006/metadata/properties" ma:root="true" ma:fieldsID="935bdfde188430c40eb689d9fe62d5f3" ns2:_="" ns3:_="">
    <xsd:import namespace="877f4551-64ef-443f-a6eb-789f07c4fced"/>
    <xsd:import namespace="edff6cb5-b610-46b8-b000-481b2d4b33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f4551-64ef-443f-a6eb-789f07c4f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b1926f21-084d-4614-826e-e7dbb2203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f6cb5-b610-46b8-b000-481b2d4b33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05c452-fe15-4790-a5b0-600840b7885d}" ma:internalName="TaxCatchAll" ma:showField="CatchAllData" ma:web="edff6cb5-b610-46b8-b000-481b2d4b3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7f4551-64ef-443f-a6eb-789f07c4fced">
      <Terms xmlns="http://schemas.microsoft.com/office/infopath/2007/PartnerControls"/>
    </lcf76f155ced4ddcb4097134ff3c332f>
    <TaxCatchAll xmlns="edff6cb5-b610-46b8-b000-481b2d4b3329" xsi:nil="true"/>
  </documentManagement>
</p:properties>
</file>

<file path=customXml/itemProps1.xml><?xml version="1.0" encoding="utf-8"?>
<ds:datastoreItem xmlns:ds="http://schemas.openxmlformats.org/officeDocument/2006/customXml" ds:itemID="{658264C2-A193-4B3C-B7B3-A5923957D217}"/>
</file>

<file path=customXml/itemProps2.xml><?xml version="1.0" encoding="utf-8"?>
<ds:datastoreItem xmlns:ds="http://schemas.openxmlformats.org/officeDocument/2006/customXml" ds:itemID="{0C257695-49AD-4042-B08F-534C689F7B55}"/>
</file>

<file path=customXml/itemProps3.xml><?xml version="1.0" encoding="utf-8"?>
<ds:datastoreItem xmlns:ds="http://schemas.openxmlformats.org/officeDocument/2006/customXml" ds:itemID="{A778FEC4-FB77-47DD-8046-D14B556536D3}"/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433</Words>
  <Application>Microsoft Macintosh PowerPoint</Application>
  <PresentationFormat>Grand écran</PresentationFormat>
  <Paragraphs>53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ArialMT</vt:lpstr>
      <vt:lpstr>Britannic Bold</vt:lpstr>
      <vt:lpstr>Calibri</vt:lpstr>
      <vt:lpstr>Calibri Light</vt:lpstr>
      <vt:lpstr>Times New Roman</vt:lpstr>
      <vt:lpstr>Thème Office</vt:lpstr>
      <vt:lpstr>Picture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CUY</dc:creator>
  <cp:lastModifiedBy>Microsoft Office User</cp:lastModifiedBy>
  <cp:revision>48</cp:revision>
  <dcterms:created xsi:type="dcterms:W3CDTF">2020-10-27T20:32:29Z</dcterms:created>
  <dcterms:modified xsi:type="dcterms:W3CDTF">2024-05-16T20:08:52Z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0x010100DB053522095D4846A2CC2738E998CC3E</vt:lpwstr>
  </property>
</Properties>
</file>