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29" autoAdjust="0"/>
  </p:normalViewPr>
  <p:slideViewPr>
    <p:cSldViewPr>
      <p:cViewPr varScale="1">
        <p:scale>
          <a:sx n="98" d="100"/>
          <a:sy n="98" d="100"/>
        </p:scale>
        <p:origin x="-116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2953D-36C4-4E77-9C93-13F20E29E2A2}" type="datetimeFigureOut">
              <a:rPr lang="fr-FR" smtClean="0"/>
              <a:t>12/02/2024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057D6-7FF8-44B0-9F84-46F4F5646768}" type="slidenum">
              <a:rPr lang="fr-FR" smtClean="0"/>
              <a:t>‹N°›</a:t>
            </a:fld>
            <a:endParaRPr lang="fr-FR"/>
          </a:p>
        </p:txBody>
      </p:sp>
    </p:spTree>
    <p:extLst>
      <p:ext uri="{BB962C8B-B14F-4D97-AF65-F5344CB8AC3E}">
        <p14:creationId xmlns:p14="http://schemas.microsoft.com/office/powerpoint/2010/main" val="405487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77057D6-7FF8-44B0-9F84-46F4F5646768}" type="slidenum">
              <a:rPr lang="fr-FR" smtClean="0"/>
              <a:t>1</a:t>
            </a:fld>
            <a:endParaRPr lang="fr-FR"/>
          </a:p>
        </p:txBody>
      </p:sp>
    </p:spTree>
    <p:extLst>
      <p:ext uri="{BB962C8B-B14F-4D97-AF65-F5344CB8AC3E}">
        <p14:creationId xmlns:p14="http://schemas.microsoft.com/office/powerpoint/2010/main" val="380877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372907F-61F0-4F24-8D9D-94B0DDB2AD9E}"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835D05-B105-46B6-BCC7-CFEF6BEF928E}" type="slidenum">
              <a:rPr lang="fr-FR" smtClean="0"/>
              <a:t>‹N°›</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372907F-61F0-4F24-8D9D-94B0DDB2AD9E}"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835D05-B105-46B6-BCC7-CFEF6BEF928E}"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372907F-61F0-4F24-8D9D-94B0DDB2AD9E}"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835D05-B105-46B6-BCC7-CFEF6BEF928E}"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72907F-61F0-4F24-8D9D-94B0DDB2AD9E}"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835D05-B105-46B6-BCC7-CFEF6BEF928E}"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372907F-61F0-4F24-8D9D-94B0DDB2AD9E}"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835D05-B105-46B6-BCC7-CFEF6BEF928E}"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72907F-61F0-4F24-8D9D-94B0DDB2AD9E}"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835D05-B105-46B6-BCC7-CFEF6BEF928E}"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372907F-61F0-4F24-8D9D-94B0DDB2AD9E}" type="datetimeFigureOut">
              <a:rPr lang="fr-FR" smtClean="0"/>
              <a:t>12/02/2024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2835D05-B105-46B6-BCC7-CFEF6BEF928E}" type="slidenum">
              <a:rPr lang="fr-FR" smtClean="0"/>
              <a:t>‹N°›</a:t>
            </a:fld>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372907F-61F0-4F24-8D9D-94B0DDB2AD9E}" type="datetimeFigureOut">
              <a:rPr lang="fr-FR" smtClean="0"/>
              <a:t>12/02/2024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2835D05-B105-46B6-BCC7-CFEF6BEF928E}"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2907F-61F0-4F24-8D9D-94B0DDB2AD9E}" type="datetimeFigureOut">
              <a:rPr lang="fr-FR" smtClean="0"/>
              <a:t>12/02/2024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2835D05-B105-46B6-BCC7-CFEF6BEF928E}"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372907F-61F0-4F24-8D9D-94B0DDB2AD9E}"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835D05-B105-46B6-BCC7-CFEF6BEF928E}"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372907F-61F0-4F24-8D9D-94B0DDB2AD9E}"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835D05-B105-46B6-BCC7-CFEF6BEF928E}" type="slidenum">
              <a:rPr lang="fr-FR" smtClean="0"/>
              <a:t>‹N°›</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372907F-61F0-4F24-8D9D-94B0DDB2AD9E}" type="datetimeFigureOut">
              <a:rPr lang="fr-FR" smtClean="0"/>
              <a:t>12/02/2024</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2835D05-B105-46B6-BCC7-CFEF6BEF928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2996952"/>
            <a:ext cx="6400800" cy="1080120"/>
          </a:xfrm>
        </p:spPr>
        <p:txBody>
          <a:bodyPr>
            <a:normAutofit/>
          </a:bodyPr>
          <a:lstStyle/>
          <a:p>
            <a:r>
              <a:rPr lang="fr-FR" sz="2800" dirty="0" smtClean="0">
                <a:latin typeface="Algerian" pitchFamily="82" charset="0"/>
              </a:rPr>
              <a:t>PROVINCE DU HAUT-KATANGA</a:t>
            </a:r>
          </a:p>
          <a:p>
            <a:r>
              <a:rPr lang="fr-FR" dirty="0" smtClean="0">
                <a:solidFill>
                  <a:srgbClr val="92D050"/>
                </a:solidFill>
                <a:latin typeface="Broadway" pitchFamily="82" charset="0"/>
              </a:rPr>
              <a:t>VILLE DE KASUMBALESA</a:t>
            </a:r>
            <a:endParaRPr lang="fr-FR" dirty="0">
              <a:solidFill>
                <a:srgbClr val="92D050"/>
              </a:solidFill>
              <a:latin typeface="Broadway" pitchFamily="82" charset="0"/>
            </a:endParaRPr>
          </a:p>
        </p:txBody>
      </p:sp>
      <p:sp>
        <p:nvSpPr>
          <p:cNvPr id="2" name="Titre 1"/>
          <p:cNvSpPr>
            <a:spLocks noGrp="1"/>
          </p:cNvSpPr>
          <p:nvPr>
            <p:ph type="ctrTitle"/>
          </p:nvPr>
        </p:nvSpPr>
        <p:spPr>
          <a:xfrm>
            <a:off x="1115616" y="908720"/>
            <a:ext cx="7340352" cy="1899642"/>
          </a:xfrm>
        </p:spPr>
        <p:txBody>
          <a:bodyPr>
            <a:normAutofit/>
          </a:bodyPr>
          <a:lstStyle/>
          <a:p>
            <a:pPr marL="182880" indent="0">
              <a:buNone/>
            </a:pPr>
            <a:r>
              <a:rPr lang="fr-FR" sz="3200" dirty="0" smtClean="0">
                <a:latin typeface="Arial Black" pitchFamily="34" charset="0"/>
              </a:rPr>
              <a:t>REPUBLIQUE DEMOCRATIQUE DU CONGO</a:t>
            </a:r>
            <a:endParaRPr lang="fr-FR" sz="3200" dirty="0">
              <a:latin typeface="Arial Black" pitchFamily="34" charset="0"/>
            </a:endParaRPr>
          </a:p>
        </p:txBody>
      </p:sp>
      <p:pic>
        <p:nvPicPr>
          <p:cNvPr id="6" name="Picture 4"/>
          <p:cNvPicPr/>
          <p:nvPr/>
        </p:nvPicPr>
        <p:blipFill>
          <a:blip r:embed="rId3">
            <a:extLst>
              <a:ext uri="{28A0092B-C50C-407E-A947-70E740481C1C}">
                <a14:useLocalDpi xmlns:a14="http://schemas.microsoft.com/office/drawing/2010/main" val="0"/>
              </a:ext>
            </a:extLst>
          </a:blip>
          <a:srcRect/>
          <a:stretch>
            <a:fillRect/>
          </a:stretch>
        </p:blipFill>
        <p:spPr>
          <a:xfrm>
            <a:off x="3923928" y="4399809"/>
            <a:ext cx="1395730" cy="933450"/>
          </a:xfrm>
          <a:prstGeom prst="rect">
            <a:avLst/>
          </a:prstGeom>
          <a:noFill/>
          <a:ln>
            <a:noFill/>
          </a:ln>
        </p:spPr>
      </p:pic>
      <p:pic>
        <p:nvPicPr>
          <p:cNvPr id="8" name="Image 7"/>
          <p:cNvPicPr/>
          <p:nvPr/>
        </p:nvPicPr>
        <p:blipFill>
          <a:blip r:embed="rId4"/>
          <a:stretch>
            <a:fillRect/>
          </a:stretch>
        </p:blipFill>
        <p:spPr>
          <a:xfrm>
            <a:off x="1979712" y="4407686"/>
            <a:ext cx="867410" cy="887095"/>
          </a:xfrm>
          <a:prstGeom prst="rect">
            <a:avLst/>
          </a:prstGeom>
          <a:noFill/>
          <a:ln>
            <a:noFill/>
          </a:ln>
        </p:spPr>
      </p:pic>
      <p:pic>
        <p:nvPicPr>
          <p:cNvPr id="9" name="Picture 3" descr="Description: http://www.aimf.asso.fr/IMG/jpg/grand-format-100.jpg"/>
          <p:cNvPicPr/>
          <p:nvPr/>
        </p:nvPicPr>
        <p:blipFill>
          <a:blip r:embed="rId5" cstate="print">
            <a:extLst>
              <a:ext uri="{28A0092B-C50C-407E-A947-70E740481C1C}">
                <a14:useLocalDpi xmlns:a14="http://schemas.microsoft.com/office/drawing/2010/main" val="0"/>
              </a:ext>
            </a:extLst>
          </a:blip>
          <a:srcRect/>
          <a:stretch>
            <a:fillRect/>
          </a:stretch>
        </p:blipFill>
        <p:spPr>
          <a:xfrm>
            <a:off x="6588224" y="4365103"/>
            <a:ext cx="1190625" cy="932815"/>
          </a:xfrm>
          <a:prstGeom prst="rect">
            <a:avLst/>
          </a:prstGeom>
          <a:noFill/>
          <a:ln>
            <a:noFill/>
          </a:ln>
        </p:spPr>
      </p:pic>
    </p:spTree>
    <p:extLst>
      <p:ext uri="{BB962C8B-B14F-4D97-AF65-F5344CB8AC3E}">
        <p14:creationId xmlns:p14="http://schemas.microsoft.com/office/powerpoint/2010/main" val="41964359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908720"/>
            <a:ext cx="7848872" cy="3687274"/>
          </a:xfrm>
        </p:spPr>
        <p:txBody>
          <a:bodyPr/>
          <a:lstStyle/>
          <a:p>
            <a:pPr marL="0" indent="0">
              <a:buNone/>
            </a:pPr>
            <a:r>
              <a:rPr lang="fr-FR" sz="2000" dirty="0" smtClean="0"/>
              <a:t>Merci pour votre attention soutenue</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smtClean="0"/>
              <a:t> </a:t>
            </a:r>
            <a:br>
              <a:rPr lang="fr-FR" sz="2000" dirty="0" smtClean="0"/>
            </a:br>
            <a:r>
              <a:rPr lang="fr-FR" dirty="0" smtClean="0"/>
              <a:t>Manassé VON LILI TSHIBUYI </a:t>
            </a:r>
            <a:endParaRPr lang="fr-FR" dirty="0"/>
          </a:p>
        </p:txBody>
      </p:sp>
      <p:sp>
        <p:nvSpPr>
          <p:cNvPr id="3" name="Espace réservé du texte 2"/>
          <p:cNvSpPr>
            <a:spLocks noGrp="1"/>
          </p:cNvSpPr>
          <p:nvPr>
            <p:ph type="body" idx="1"/>
          </p:nvPr>
        </p:nvSpPr>
        <p:spPr/>
        <p:txBody>
          <a:bodyPr/>
          <a:lstStyle/>
          <a:p>
            <a:r>
              <a:rPr lang="fr-FR" dirty="0" smtClean="0"/>
              <a:t>Point focal PALPGL/ Kasumbalesa</a:t>
            </a:r>
            <a:endParaRPr lang="fr-FR" dirty="0"/>
          </a:p>
        </p:txBody>
      </p:sp>
    </p:spTree>
    <p:extLst>
      <p:ext uri="{BB962C8B-B14F-4D97-AF65-F5344CB8AC3E}">
        <p14:creationId xmlns:p14="http://schemas.microsoft.com/office/powerpoint/2010/main" val="294937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25269" y="1556792"/>
            <a:ext cx="8928991" cy="3312368"/>
          </a:xfrm>
        </p:spPr>
        <p:txBody>
          <a:bodyPr/>
          <a:lstStyle/>
          <a:p>
            <a:pPr marL="182880" indent="0" algn="ctr">
              <a:buNone/>
            </a:pPr>
            <a:r>
              <a:rPr lang="fr-FR" sz="4000" dirty="0">
                <a:effectLst/>
                <a:latin typeface="Franklin Gothic Heavy" pitchFamily="34" charset="0"/>
              </a:rPr>
              <a:t>ELABORATION D’UN PLAN D’URBANISATION DE LA NOUVELLE VILLE DE KASUMBALESA SUR LE NOUVEAU SITE</a:t>
            </a:r>
            <a:br>
              <a:rPr lang="fr-FR" sz="4000" dirty="0">
                <a:effectLst/>
                <a:latin typeface="Franklin Gothic Heavy" pitchFamily="34" charset="0"/>
              </a:rPr>
            </a:br>
            <a:endParaRPr lang="fr-FR" sz="4000" dirty="0">
              <a:latin typeface="Franklin Gothic Heavy" pitchFamily="34" charset="0"/>
            </a:endParaRPr>
          </a:p>
        </p:txBody>
      </p:sp>
    </p:spTree>
    <p:extLst>
      <p:ext uri="{BB962C8B-B14F-4D97-AF65-F5344CB8AC3E}">
        <p14:creationId xmlns:p14="http://schemas.microsoft.com/office/powerpoint/2010/main" val="409160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83568" y="1412776"/>
            <a:ext cx="3346704" cy="639762"/>
          </a:xfrm>
        </p:spPr>
        <p:txBody>
          <a:bodyPr/>
          <a:lstStyle/>
          <a:p>
            <a:r>
              <a:rPr lang="fr-FR" dirty="0"/>
              <a:t>ORIGINE</a:t>
            </a:r>
          </a:p>
          <a:p>
            <a:endParaRPr lang="fr-FR" dirty="0"/>
          </a:p>
        </p:txBody>
      </p:sp>
      <p:sp>
        <p:nvSpPr>
          <p:cNvPr id="3" name="Espace réservé du contenu 2"/>
          <p:cNvSpPr>
            <a:spLocks noGrp="1"/>
          </p:cNvSpPr>
          <p:nvPr>
            <p:ph sz="half" idx="2"/>
          </p:nvPr>
        </p:nvSpPr>
        <p:spPr>
          <a:xfrm>
            <a:off x="683568" y="2060848"/>
            <a:ext cx="3346704" cy="2743200"/>
          </a:xfrm>
        </p:spPr>
        <p:txBody>
          <a:bodyPr>
            <a:normAutofit fontScale="92500" lnSpcReduction="10000"/>
          </a:bodyPr>
          <a:lstStyle/>
          <a:p>
            <a:pPr marL="45720" indent="0">
              <a:buNone/>
            </a:pPr>
            <a:r>
              <a:rPr lang="fr-FR" dirty="0"/>
              <a:t>La Ville de Kasumbalesa tire son origine du Village </a:t>
            </a:r>
            <a:r>
              <a:rPr lang="fr-FR" b="1" dirty="0"/>
              <a:t>KASUMBA KA LESA</a:t>
            </a:r>
            <a:r>
              <a:rPr lang="fr-FR" dirty="0"/>
              <a:t>, un terme de la langue autochtone LAMBA qui signifie en français </a:t>
            </a:r>
            <a:r>
              <a:rPr lang="fr-FR" b="1" dirty="0"/>
              <a:t>Montagne de Dieu</a:t>
            </a:r>
            <a:r>
              <a:rPr lang="fr-FR" dirty="0"/>
              <a:t> </a:t>
            </a:r>
          </a:p>
          <a:p>
            <a:pPr marL="45720" indent="0">
              <a:buNone/>
            </a:pPr>
            <a:r>
              <a:rPr lang="fr-FR" dirty="0"/>
              <a:t>Elle était sous l’autorité coutumière du groupement KOMBO, dans le secteur de BALAMBA en territoire de </a:t>
            </a:r>
            <a:r>
              <a:rPr lang="fr-FR" dirty="0" err="1"/>
              <a:t>Sakania</a:t>
            </a:r>
            <a:r>
              <a:rPr lang="fr-FR" dirty="0"/>
              <a:t>.</a:t>
            </a:r>
          </a:p>
          <a:p>
            <a:pPr marL="45720" indent="0">
              <a:buNone/>
            </a:pPr>
            <a:endParaRPr lang="fr-FR" dirty="0"/>
          </a:p>
          <a:p>
            <a:endParaRPr lang="fr-FR" dirty="0"/>
          </a:p>
        </p:txBody>
      </p:sp>
      <p:sp>
        <p:nvSpPr>
          <p:cNvPr id="4" name="Espace réservé du texte 3"/>
          <p:cNvSpPr>
            <a:spLocks noGrp="1"/>
          </p:cNvSpPr>
          <p:nvPr>
            <p:ph type="body" sz="quarter" idx="3"/>
          </p:nvPr>
        </p:nvSpPr>
        <p:spPr>
          <a:xfrm>
            <a:off x="4860032" y="1268760"/>
            <a:ext cx="3346704" cy="639762"/>
          </a:xfrm>
        </p:spPr>
        <p:txBody>
          <a:bodyPr/>
          <a:lstStyle/>
          <a:p>
            <a:r>
              <a:rPr lang="fr-FR" dirty="0" smtClean="0"/>
              <a:t>CADRE JURIDIQUE</a:t>
            </a:r>
            <a:endParaRPr lang="fr-FR" dirty="0"/>
          </a:p>
        </p:txBody>
      </p:sp>
      <p:sp>
        <p:nvSpPr>
          <p:cNvPr id="5" name="Espace réservé du contenu 4"/>
          <p:cNvSpPr>
            <a:spLocks noGrp="1"/>
          </p:cNvSpPr>
          <p:nvPr>
            <p:ph sz="quarter" idx="4"/>
          </p:nvPr>
        </p:nvSpPr>
        <p:spPr>
          <a:xfrm>
            <a:off x="4788024" y="2132856"/>
            <a:ext cx="3888432" cy="3816424"/>
          </a:xfrm>
        </p:spPr>
        <p:txBody>
          <a:bodyPr>
            <a:normAutofit fontScale="77500" lnSpcReduction="20000"/>
          </a:bodyPr>
          <a:lstStyle/>
          <a:p>
            <a:pPr marL="45720" indent="0">
              <a:buNone/>
            </a:pPr>
            <a:r>
              <a:rPr lang="fr-FR" dirty="0"/>
              <a:t>Au fil des ans, avec l’accroissement des flux migratoires et la création de la Société de Développement Industriel et Minier du Congo SODIMICO, les statuts de Kasumbalesa ont évolué, de simple village au poste d’encadrement administratif, en cité, puis en commune et enfin en ville depuis l’an 2018 par l’arrêté interministériel n° 25/CAB/VPM/MININTERSEC/HMS/2018 et celui n° CAB/ME/MIN.DRI/ARN/FKT/007/2018 relatifs à la mise en œuvre des dispositions du Décret n° 18/020 du 30 mai 2018 portant levée de la surséance de l’exécution des dispositions des Décrets 13/020, 13/021, </a:t>
            </a:r>
            <a:r>
              <a:rPr lang="fr-FR" dirty="0" smtClean="0"/>
              <a:t>13/022</a:t>
            </a:r>
            <a:r>
              <a:rPr lang="fr-FR" dirty="0"/>
              <a:t>, 13/023, 13/024, 13/025, 13/026, 13/027, 13/028, 13/029 et 13/030 du 13 juin 2013 conférant le statut des villes et communes à certaines agglomérations.</a:t>
            </a:r>
          </a:p>
          <a:p>
            <a:pPr marL="45720" indent="0">
              <a:buNone/>
            </a:pPr>
            <a:endParaRPr lang="fr-FR" dirty="0"/>
          </a:p>
        </p:txBody>
      </p:sp>
      <p:sp>
        <p:nvSpPr>
          <p:cNvPr id="6" name="Titre 5"/>
          <p:cNvSpPr>
            <a:spLocks noGrp="1"/>
          </p:cNvSpPr>
          <p:nvPr>
            <p:ph type="title"/>
          </p:nvPr>
        </p:nvSpPr>
        <p:spPr>
          <a:xfrm>
            <a:off x="179512" y="404664"/>
            <a:ext cx="8712968" cy="720080"/>
          </a:xfrm>
        </p:spPr>
        <p:txBody>
          <a:bodyPr/>
          <a:lstStyle/>
          <a:p>
            <a:pPr marL="0" lvl="0" indent="0">
              <a:buNone/>
            </a:pPr>
            <a:r>
              <a:rPr lang="fr-FR" dirty="0">
                <a:effectLst/>
              </a:rPr>
              <a:t>PRESENTATION DE LA VILLE </a:t>
            </a:r>
            <a:br>
              <a:rPr lang="fr-FR" dirty="0">
                <a:effectLst/>
              </a:rPr>
            </a:br>
            <a:endParaRPr lang="fr-FR" dirty="0"/>
          </a:p>
        </p:txBody>
      </p:sp>
      <p:pic>
        <p:nvPicPr>
          <p:cNvPr id="7" name="Espace réservé pour une image  4"/>
          <p:cNvPicPr>
            <a:picLocks noChangeAspect="1"/>
          </p:cNvPicPr>
          <p:nvPr/>
        </p:nvPicPr>
        <p:blipFill>
          <a:blip r:embed="rId2" cstate="print">
            <a:extLst>
              <a:ext uri="{28A0092B-C50C-407E-A947-70E740481C1C}">
                <a14:useLocalDpi xmlns:a14="http://schemas.microsoft.com/office/drawing/2010/main" val="0"/>
              </a:ext>
            </a:extLst>
          </a:blip>
          <a:srcRect l="6164" r="6164"/>
          <a:stretch>
            <a:fillRect/>
          </a:stretch>
        </p:blipFill>
        <p:spPr>
          <a:xfrm>
            <a:off x="683568" y="4537268"/>
            <a:ext cx="4114800" cy="2088678"/>
          </a:xfrm>
          <a:prstGeom prst="rect">
            <a:avLst/>
          </a:prstGeom>
          <a:ln>
            <a:noFill/>
          </a:ln>
          <a:effectLst>
            <a:softEdge rad="112500"/>
          </a:effectLst>
        </p:spPr>
      </p:pic>
    </p:spTree>
    <p:extLst>
      <p:ext uri="{BB962C8B-B14F-4D97-AF65-F5344CB8AC3E}">
        <p14:creationId xmlns:p14="http://schemas.microsoft.com/office/powerpoint/2010/main" val="2866023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4005064"/>
            <a:ext cx="4536504" cy="2699956"/>
          </a:xfrm>
          <a:prstGeom prst="rect">
            <a:avLst/>
          </a:prstGeom>
        </p:spPr>
      </p:pic>
      <p:sp>
        <p:nvSpPr>
          <p:cNvPr id="3" name="Espace réservé du texte 2"/>
          <p:cNvSpPr>
            <a:spLocks noGrp="1"/>
          </p:cNvSpPr>
          <p:nvPr>
            <p:ph type="body" sz="half" idx="2"/>
          </p:nvPr>
        </p:nvSpPr>
        <p:spPr>
          <a:xfrm>
            <a:off x="899592" y="692696"/>
            <a:ext cx="3694114" cy="360040"/>
          </a:xfrm>
        </p:spPr>
        <p:txBody>
          <a:bodyPr>
            <a:normAutofit lnSpcReduction="10000"/>
          </a:bodyPr>
          <a:lstStyle/>
          <a:p>
            <a:pPr marL="0" indent="0">
              <a:buNone/>
            </a:pPr>
            <a:r>
              <a:rPr lang="fr-FR" b="1" dirty="0"/>
              <a:t>SITUATION GEOGRAPHIQUE</a:t>
            </a:r>
            <a:endParaRPr lang="fr-FR" dirty="0"/>
          </a:p>
          <a:p>
            <a:endParaRPr lang="fr-FR" dirty="0"/>
          </a:p>
        </p:txBody>
      </p:sp>
      <p:sp>
        <p:nvSpPr>
          <p:cNvPr id="4" name="Titre 3"/>
          <p:cNvSpPr>
            <a:spLocks noGrp="1"/>
          </p:cNvSpPr>
          <p:nvPr>
            <p:ph type="title"/>
          </p:nvPr>
        </p:nvSpPr>
        <p:spPr>
          <a:xfrm>
            <a:off x="539552" y="1106570"/>
            <a:ext cx="6383538" cy="4248472"/>
          </a:xfrm>
        </p:spPr>
        <p:txBody>
          <a:bodyPr/>
          <a:lstStyle/>
          <a:p>
            <a:pPr marL="0" indent="0">
              <a:buNone/>
            </a:pPr>
            <a:r>
              <a:rPr lang="fr-FR" sz="2400" dirty="0">
                <a:effectLst/>
              </a:rPr>
              <a:t>La Ville de Kasumbalesa est située dans la partie sud-est de la Province du Haut-Katanga, constituant ainsi une des frontières de la RDC avec la Zambie.</a:t>
            </a:r>
            <a:br>
              <a:rPr lang="fr-FR" sz="2400" dirty="0">
                <a:effectLst/>
              </a:rPr>
            </a:br>
            <a:r>
              <a:rPr lang="fr-FR" sz="2400" dirty="0">
                <a:effectLst/>
              </a:rPr>
              <a:t>Elle est à plus ou moins une </a:t>
            </a:r>
            <a:r>
              <a:rPr lang="fr-FR" sz="2400" dirty="0" smtClean="0">
                <a:effectLst/>
              </a:rPr>
              <a:t>heure trente minutes </a:t>
            </a:r>
            <a:r>
              <a:rPr lang="fr-FR" sz="2400" dirty="0">
                <a:effectLst/>
              </a:rPr>
              <a:t>de voiture de la Ville de Lubumbashi.</a:t>
            </a:r>
            <a:br>
              <a:rPr lang="fr-FR" sz="2400" dirty="0">
                <a:effectLst/>
              </a:rPr>
            </a:br>
            <a:r>
              <a:rPr lang="fr-FR" sz="2400" dirty="0">
                <a:effectLst/>
              </a:rPr>
              <a:t>Elle est limitée au Nord-est par le territoire de </a:t>
            </a:r>
            <a:r>
              <a:rPr lang="fr-FR" sz="2400" dirty="0" err="1">
                <a:effectLst/>
              </a:rPr>
              <a:t>Sakania</a:t>
            </a:r>
            <a:r>
              <a:rPr lang="fr-FR" sz="2400" dirty="0">
                <a:effectLst/>
              </a:rPr>
              <a:t>, à l’ouest par le territoire de </a:t>
            </a:r>
            <a:r>
              <a:rPr lang="fr-FR" sz="2400" dirty="0" err="1">
                <a:effectLst/>
              </a:rPr>
              <a:t>Kipushi</a:t>
            </a:r>
            <a:r>
              <a:rPr lang="fr-FR" sz="2400" dirty="0">
                <a:effectLst/>
              </a:rPr>
              <a:t> et au sud par la République de Zambie</a:t>
            </a:r>
            <a:br>
              <a:rPr lang="fr-FR" sz="2400" dirty="0">
                <a:effectLst/>
              </a:rPr>
            </a:br>
            <a:endParaRPr lang="fr-FR" sz="2400" dirty="0"/>
          </a:p>
        </p:txBody>
      </p:sp>
    </p:spTree>
    <p:extLst>
      <p:ext uri="{BB962C8B-B14F-4D97-AF65-F5344CB8AC3E}">
        <p14:creationId xmlns:p14="http://schemas.microsoft.com/office/powerpoint/2010/main" val="1469169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a:xfrm>
            <a:off x="827584" y="620688"/>
            <a:ext cx="3346704" cy="2743200"/>
          </a:xfrm>
        </p:spPr>
        <p:txBody>
          <a:bodyPr>
            <a:normAutofit fontScale="92500" lnSpcReduction="10000"/>
          </a:bodyPr>
          <a:lstStyle/>
          <a:p>
            <a:pPr marL="45720" indent="0">
              <a:buNone/>
            </a:pPr>
            <a:r>
              <a:rPr lang="fr-FR" b="1" u="sng" dirty="0" smtClean="0"/>
              <a:t>Coordonnées géographiques </a:t>
            </a:r>
          </a:p>
          <a:p>
            <a:pPr marL="45720" indent="0">
              <a:buNone/>
            </a:pPr>
            <a:endParaRPr lang="fr-FR" dirty="0" smtClean="0"/>
          </a:p>
          <a:p>
            <a:pPr marL="45720" indent="0">
              <a:buNone/>
            </a:pPr>
            <a:r>
              <a:rPr lang="fr-FR" dirty="0" smtClean="0"/>
              <a:t>Latitude : 1</a:t>
            </a:r>
            <a:r>
              <a:rPr lang="fr-FR" dirty="0"/>
              <a:t> 358.4 </a:t>
            </a:r>
            <a:r>
              <a:rPr lang="fr-FR" dirty="0" smtClean="0"/>
              <a:t>m, </a:t>
            </a:r>
          </a:p>
          <a:p>
            <a:pPr marL="45720" indent="0">
              <a:buNone/>
            </a:pPr>
            <a:r>
              <a:rPr lang="fr-FR" dirty="0" smtClean="0"/>
              <a:t>Longitude : </a:t>
            </a:r>
            <a:r>
              <a:rPr lang="fr-FR" dirty="0"/>
              <a:t>27°47’50</a:t>
            </a:r>
            <a:r>
              <a:rPr lang="fr-FR" dirty="0"/>
              <a:t>’’ </a:t>
            </a:r>
            <a:r>
              <a:rPr lang="fr-FR" dirty="0" smtClean="0"/>
              <a:t>à </a:t>
            </a:r>
            <a:r>
              <a:rPr lang="fr-FR" dirty="0"/>
              <a:t>Kasumbalesa douane et 27°47’00’’ à </a:t>
            </a:r>
            <a:r>
              <a:rPr lang="fr-FR" dirty="0" err="1"/>
              <a:t>Musoshi</a:t>
            </a:r>
            <a:r>
              <a:rPr lang="fr-FR" dirty="0"/>
              <a:t> </a:t>
            </a:r>
            <a:r>
              <a:rPr lang="fr-FR" dirty="0" err="1"/>
              <a:t>Sodimico</a:t>
            </a:r>
            <a:r>
              <a:rPr lang="fr-FR" dirty="0"/>
              <a:t>.</a:t>
            </a:r>
          </a:p>
          <a:p>
            <a:pPr marL="45720" indent="0">
              <a:buNone/>
            </a:pPr>
            <a:r>
              <a:rPr lang="fr-FR" dirty="0" smtClean="0"/>
              <a:t>A</a:t>
            </a:r>
            <a:r>
              <a:rPr lang="fr-FR" dirty="0" smtClean="0"/>
              <a:t>ltitude : </a:t>
            </a:r>
            <a:r>
              <a:rPr lang="fr-FR" dirty="0"/>
              <a:t>1 240 m à </a:t>
            </a:r>
            <a:r>
              <a:rPr lang="fr-FR" dirty="0" err="1"/>
              <a:t>Musoshi</a:t>
            </a:r>
            <a:r>
              <a:rPr lang="fr-FR" dirty="0"/>
              <a:t> SODIMICO et 1 240 m à Kasumbalesa douane</a:t>
            </a:r>
          </a:p>
          <a:p>
            <a:pPr marL="45720" indent="0">
              <a:buNone/>
            </a:pPr>
            <a:endParaRPr lang="fr-FR" dirty="0"/>
          </a:p>
        </p:txBody>
      </p:sp>
      <p:sp>
        <p:nvSpPr>
          <p:cNvPr id="5" name="Espace réservé du contenu 4"/>
          <p:cNvSpPr>
            <a:spLocks noGrp="1"/>
          </p:cNvSpPr>
          <p:nvPr>
            <p:ph sz="quarter" idx="4"/>
          </p:nvPr>
        </p:nvSpPr>
        <p:spPr>
          <a:xfrm>
            <a:off x="4572000" y="548680"/>
            <a:ext cx="4031431" cy="2743200"/>
          </a:xfrm>
        </p:spPr>
        <p:txBody>
          <a:bodyPr>
            <a:normAutofit fontScale="92500" lnSpcReduction="20000"/>
          </a:bodyPr>
          <a:lstStyle/>
          <a:p>
            <a:r>
              <a:rPr lang="fr-FR" dirty="0"/>
              <a:t>La superficie retenue pour la ville de </a:t>
            </a:r>
            <a:r>
              <a:rPr lang="fr-FR" dirty="0" err="1"/>
              <a:t>K</a:t>
            </a:r>
            <a:r>
              <a:rPr lang="fr-FR" dirty="0" err="1" smtClean="0"/>
              <a:t>asumbalesa</a:t>
            </a:r>
            <a:r>
              <a:rPr lang="fr-FR" dirty="0" smtClean="0"/>
              <a:t> </a:t>
            </a:r>
            <a:r>
              <a:rPr lang="fr-FR" dirty="0"/>
              <a:t>à l’issue des travaux réalisés par la division provinciale de l’aménagement du territoire est de 866 Km</a:t>
            </a:r>
            <a:r>
              <a:rPr lang="fr-FR" baseline="30000" dirty="0"/>
              <a:t>2</a:t>
            </a:r>
            <a:r>
              <a:rPr lang="fr-FR" dirty="0"/>
              <a:t>  avec  une subdivision administrative qui se présente comme suit :</a:t>
            </a:r>
          </a:p>
          <a:p>
            <a:r>
              <a:rPr lang="fr-FR" dirty="0"/>
              <a:t>Commune de LWINA 	: 736 Km</a:t>
            </a:r>
            <a:r>
              <a:rPr lang="fr-FR" baseline="30000" dirty="0"/>
              <a:t>2</a:t>
            </a:r>
            <a:r>
              <a:rPr lang="fr-FR" dirty="0"/>
              <a:t> plus vaste</a:t>
            </a:r>
          </a:p>
          <a:p>
            <a:r>
              <a:rPr lang="fr-FR" dirty="0"/>
              <a:t>Commune de </a:t>
            </a:r>
            <a:r>
              <a:rPr lang="fr-FR" dirty="0" err="1"/>
              <a:t>Musoshi</a:t>
            </a:r>
            <a:r>
              <a:rPr lang="fr-FR" dirty="0"/>
              <a:t>	: 78 Km</a:t>
            </a:r>
            <a:r>
              <a:rPr lang="fr-FR" baseline="30000" dirty="0"/>
              <a:t>2</a:t>
            </a:r>
            <a:endParaRPr lang="fr-FR" dirty="0"/>
          </a:p>
          <a:p>
            <a:r>
              <a:rPr lang="fr-FR" dirty="0"/>
              <a:t>Commune de </a:t>
            </a:r>
            <a:r>
              <a:rPr lang="fr-FR" dirty="0" err="1"/>
              <a:t>Musumali</a:t>
            </a:r>
            <a:r>
              <a:rPr lang="fr-FR" dirty="0"/>
              <a:t>	: 52 Km</a:t>
            </a:r>
            <a:r>
              <a:rPr lang="fr-FR" baseline="30000" dirty="0"/>
              <a:t>2    </a:t>
            </a:r>
            <a:endParaRPr lang="fr-FR" dirty="0"/>
          </a:p>
          <a:p>
            <a:pPr marL="45720" indent="0">
              <a:buNone/>
            </a:pPr>
            <a:endParaRPr lang="fr-FR" dirty="0"/>
          </a:p>
        </p:txBody>
      </p:sp>
      <p:sp>
        <p:nvSpPr>
          <p:cNvPr id="6" name="Titre 5"/>
          <p:cNvSpPr>
            <a:spLocks noGrp="1"/>
          </p:cNvSpPr>
          <p:nvPr>
            <p:ph type="title"/>
          </p:nvPr>
        </p:nvSpPr>
        <p:spPr>
          <a:xfrm>
            <a:off x="611560" y="3645024"/>
            <a:ext cx="8136904" cy="2736304"/>
          </a:xfrm>
        </p:spPr>
        <p:txBody>
          <a:bodyPr/>
          <a:lstStyle/>
          <a:p>
            <a:pPr marL="0" indent="0" algn="just">
              <a:buNone/>
            </a:pPr>
            <a:r>
              <a:rPr lang="fr-FR" sz="1600" dirty="0">
                <a:effectLst/>
                <a:latin typeface="Bell Gothic Std Light" pitchFamily="34" charset="0"/>
              </a:rPr>
              <a:t>La Ville de Kasumbalesa connait deux types des saisons climatiques à savoir, la saison de pluie qui débute couramment au mois d’octobre et se termine au milieu du mois d’avril, la saison sèche part de la 2</a:t>
            </a:r>
            <a:r>
              <a:rPr lang="fr-FR" sz="1600" baseline="30000" dirty="0">
                <a:effectLst/>
                <a:latin typeface="Bell Gothic Std Light" pitchFamily="34" charset="0"/>
              </a:rPr>
              <a:t>e</a:t>
            </a:r>
            <a:r>
              <a:rPr lang="fr-FR" sz="1600" dirty="0">
                <a:effectLst/>
                <a:latin typeface="Bell Gothic Std Light" pitchFamily="34" charset="0"/>
              </a:rPr>
              <a:t> quinzaine du mois d’avril et </a:t>
            </a:r>
            <a:r>
              <a:rPr lang="fr-FR" sz="1600" dirty="0" smtClean="0">
                <a:effectLst/>
                <a:latin typeface="Bell Gothic Std Light" pitchFamily="34" charset="0"/>
              </a:rPr>
              <a:t>se termine </a:t>
            </a:r>
            <a:r>
              <a:rPr lang="fr-FR" sz="1600" dirty="0">
                <a:effectLst/>
                <a:latin typeface="Bell Gothic Std Light" pitchFamily="34" charset="0"/>
              </a:rPr>
              <a:t>en mi –novembre </a:t>
            </a:r>
            <a:br>
              <a:rPr lang="fr-FR" sz="1600" dirty="0">
                <a:effectLst/>
                <a:latin typeface="Bell Gothic Std Light" pitchFamily="34" charset="0"/>
              </a:rPr>
            </a:br>
            <a:r>
              <a:rPr lang="fr-FR" sz="1600" dirty="0">
                <a:effectLst/>
                <a:latin typeface="Bell Gothic Std Light" pitchFamily="34" charset="0"/>
              </a:rPr>
              <a:t>La température varie de mi-avril au mois d’août entre 22° et 27°, de Septembre à Novembre, elle est de 27° à 32° durant la saison sèche.</a:t>
            </a:r>
            <a:br>
              <a:rPr lang="fr-FR" sz="1600" dirty="0">
                <a:effectLst/>
                <a:latin typeface="Bell Gothic Std Light" pitchFamily="34" charset="0"/>
              </a:rPr>
            </a:br>
            <a:r>
              <a:rPr lang="fr-FR" sz="1600" dirty="0">
                <a:effectLst/>
                <a:latin typeface="Bell Gothic Std Light" pitchFamily="34" charset="0"/>
              </a:rPr>
              <a:t>Pendant la saison de pluie, elle varie entre 22° et 30° de mi-novembre à mi-avril.</a:t>
            </a:r>
            <a:br>
              <a:rPr lang="fr-FR" sz="1600" dirty="0">
                <a:effectLst/>
                <a:latin typeface="Bell Gothic Std Light" pitchFamily="34" charset="0"/>
              </a:rPr>
            </a:br>
            <a:r>
              <a:rPr lang="fr-FR" sz="1600" dirty="0">
                <a:effectLst/>
                <a:latin typeface="Bell Gothic Std Light" pitchFamily="34" charset="0"/>
              </a:rPr>
              <a:t>Le sol de la Ville de Kasumbalesa est argilo-sablonneux, son relief est accidenté, caractérisé par des montagnes, plateaux, collines et une savane boisée avec une végétation plus ou moins dense.</a:t>
            </a:r>
            <a:br>
              <a:rPr lang="fr-FR" sz="1600" dirty="0">
                <a:effectLst/>
                <a:latin typeface="Bell Gothic Std Light" pitchFamily="34" charset="0"/>
              </a:rPr>
            </a:br>
            <a:r>
              <a:rPr lang="fr-FR" sz="1600" dirty="0">
                <a:effectLst/>
                <a:latin typeface="Bell Gothic Std Light" pitchFamily="34" charset="0"/>
              </a:rPr>
              <a:t>Le sous-sol est riche en substance minérale comprenant des minerais de cuivre, cobalt, fer, pierre semi-précieuse et autres.</a:t>
            </a:r>
            <a:r>
              <a:rPr lang="fr-FR" dirty="0">
                <a:effectLst/>
              </a:rPr>
              <a:t/>
            </a:r>
            <a:br>
              <a:rPr lang="fr-FR" dirty="0">
                <a:effectLst/>
              </a:rPr>
            </a:br>
            <a:endParaRPr lang="fr-FR" dirty="0"/>
          </a:p>
        </p:txBody>
      </p:sp>
    </p:spTree>
    <p:extLst>
      <p:ext uri="{BB962C8B-B14F-4D97-AF65-F5344CB8AC3E}">
        <p14:creationId xmlns:p14="http://schemas.microsoft.com/office/powerpoint/2010/main" val="3753686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76672"/>
            <a:ext cx="7632848" cy="3183218"/>
          </a:xfrm>
        </p:spPr>
        <p:txBody>
          <a:bodyPr/>
          <a:lstStyle/>
          <a:p>
            <a:pPr marL="0" indent="0">
              <a:buNone/>
            </a:pPr>
            <a:r>
              <a:rPr lang="fr-FR" sz="1800" dirty="0" smtClean="0">
                <a:effectLst/>
              </a:rPr>
              <a:t>A</a:t>
            </a:r>
            <a:r>
              <a:rPr lang="fr-FR" dirty="0">
                <a:effectLst/>
              </a:rPr>
              <a:t> </a:t>
            </a:r>
            <a:r>
              <a:rPr lang="fr-FR" sz="1800" dirty="0" smtClean="0">
                <a:effectLst/>
              </a:rPr>
              <a:t>l’heure </a:t>
            </a:r>
            <a:r>
              <a:rPr lang="fr-FR" sz="1800" dirty="0">
                <a:effectLst/>
              </a:rPr>
              <a:t>actuelle, la Ville dispose d’un réseau routier urbain de plus de 37 700 Km, mais dépourvu des routes de dessertes agricoles construites  </a:t>
            </a:r>
            <a:br>
              <a:rPr lang="fr-FR" sz="1800" dirty="0">
                <a:effectLst/>
              </a:rPr>
            </a:br>
            <a:r>
              <a:rPr lang="fr-FR" sz="1800" dirty="0">
                <a:effectLst/>
              </a:rPr>
              <a:t> </a:t>
            </a:r>
            <a:br>
              <a:rPr lang="fr-FR" sz="1800" dirty="0">
                <a:effectLst/>
              </a:rPr>
            </a:br>
            <a:r>
              <a:rPr lang="fr-FR" sz="1800" dirty="0">
                <a:effectLst/>
              </a:rPr>
              <a:t>Les principaux cours d’eaux sont : les rivières KABUMBA, KINKOLONGO, KIBALONGO, MUSOSHI et KAMBASA.</a:t>
            </a:r>
            <a:r>
              <a:rPr lang="fr-FR" dirty="0">
                <a:effectLst/>
              </a:rPr>
              <a:t/>
            </a:r>
            <a:br>
              <a:rPr lang="fr-FR" dirty="0">
                <a:effectLst/>
              </a:rPr>
            </a:b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3861048"/>
            <a:ext cx="5904656" cy="2659438"/>
          </a:xfrm>
          <a:prstGeom prst="rect">
            <a:avLst/>
          </a:prstGeom>
          <a:ln>
            <a:noFill/>
          </a:ln>
          <a:effectLst>
            <a:softEdge rad="112500"/>
          </a:effectLst>
        </p:spPr>
      </p:pic>
    </p:spTree>
    <p:extLst>
      <p:ext uri="{BB962C8B-B14F-4D97-AF65-F5344CB8AC3E}">
        <p14:creationId xmlns:p14="http://schemas.microsoft.com/office/powerpoint/2010/main" val="175487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4493459"/>
            <a:ext cx="4896544" cy="220538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re 1"/>
          <p:cNvSpPr>
            <a:spLocks noGrp="1"/>
          </p:cNvSpPr>
          <p:nvPr>
            <p:ph type="title"/>
          </p:nvPr>
        </p:nvSpPr>
        <p:spPr>
          <a:xfrm>
            <a:off x="611560" y="260648"/>
            <a:ext cx="7992887" cy="1143000"/>
          </a:xfrm>
        </p:spPr>
        <p:txBody>
          <a:bodyPr/>
          <a:lstStyle/>
          <a:p>
            <a:pPr marL="0" indent="0">
              <a:buNone/>
            </a:pPr>
            <a:r>
              <a:rPr lang="fr-FR" dirty="0" smtClean="0"/>
              <a:t>Pourquoi une nouvelle Ville?</a:t>
            </a:r>
            <a:endParaRPr lang="fr-FR" dirty="0"/>
          </a:p>
        </p:txBody>
      </p:sp>
      <p:sp>
        <p:nvSpPr>
          <p:cNvPr id="3" name="Espace réservé du contenu 2"/>
          <p:cNvSpPr>
            <a:spLocks noGrp="1"/>
          </p:cNvSpPr>
          <p:nvPr>
            <p:ph sz="quarter" idx="13"/>
          </p:nvPr>
        </p:nvSpPr>
        <p:spPr>
          <a:xfrm>
            <a:off x="611560" y="1340768"/>
            <a:ext cx="8064896" cy="3456384"/>
          </a:xfrm>
        </p:spPr>
        <p:txBody>
          <a:bodyPr>
            <a:normAutofit fontScale="70000" lnSpcReduction="20000"/>
          </a:bodyPr>
          <a:lstStyle/>
          <a:p>
            <a:pPr marL="45720" indent="0">
              <a:buNone/>
            </a:pPr>
            <a:r>
              <a:rPr lang="fr-FR" dirty="0"/>
              <a:t>De tout ce qui précède, la Ville de Kasumbalesa depuis son état embryonnaire à ce jour, n’a pas bénéficié d’un plan d’urbanisation bien élaboré pour l’érection d’un centre-urbain.</a:t>
            </a:r>
          </a:p>
          <a:p>
            <a:pPr marL="45720" indent="0">
              <a:buNone/>
            </a:pPr>
            <a:r>
              <a:rPr lang="fr-FR" dirty="0"/>
              <a:t>Ceci résulte de l’installation tardive des services techniques en la matière plusieurs années après l’accroissement démographique.</a:t>
            </a:r>
          </a:p>
          <a:p>
            <a:pPr marL="45720" indent="0">
              <a:buNone/>
            </a:pPr>
            <a:r>
              <a:rPr lang="fr-FR" dirty="0"/>
              <a:t>Par conséquence, les quartiers résidentiels actuellement occupés par près de 1 million d’habitants, font face à des problèmes environnementaux notamment les glissements de terrains, inondations et bien d’autres.</a:t>
            </a:r>
          </a:p>
          <a:p>
            <a:pPr marL="45720" indent="0">
              <a:buNone/>
            </a:pPr>
            <a:r>
              <a:rPr lang="fr-FR" dirty="0"/>
              <a:t> </a:t>
            </a:r>
          </a:p>
          <a:p>
            <a:pPr marL="45720" indent="0">
              <a:buNone/>
            </a:pPr>
            <a:r>
              <a:rPr lang="fr-FR" dirty="0"/>
              <a:t>Dans le souci de doter la 3</a:t>
            </a:r>
            <a:r>
              <a:rPr lang="fr-FR" baseline="30000" dirty="0"/>
              <a:t>e</a:t>
            </a:r>
            <a:r>
              <a:rPr lang="fr-FR" dirty="0"/>
              <a:t> Ville du Haut-Katanga d’un centre-ville qui reflète la vraie image touristique de KASUMBA KA LESA.</a:t>
            </a:r>
          </a:p>
          <a:p>
            <a:pPr marL="45720" indent="0">
              <a:buNone/>
            </a:pPr>
            <a:r>
              <a:rPr lang="fr-FR" dirty="0"/>
              <a:t>Le tout premier Maire et pionnier de la nouvelle ville, a initié ce projet qui vise à léguer aux générations futures, à la Ville de Kasumbalesa, à la Province et surtout à la République, Un PLAN D’URBANISATION POUR L’ERECTION D’UN CENTRE-VILLE qui se veut résiliente et touristique à l’image de KASUMBALESA.</a:t>
            </a:r>
          </a:p>
          <a:p>
            <a:pPr marL="45720" indent="0">
              <a:buNone/>
            </a:pPr>
            <a:r>
              <a:rPr lang="fr-FR" dirty="0"/>
              <a:t>De ce fait, un espace dans la partie nord de la Ville est disponible pour cette fin.</a:t>
            </a:r>
          </a:p>
          <a:p>
            <a:endParaRPr lang="fr-FR" dirty="0"/>
          </a:p>
        </p:txBody>
      </p:sp>
    </p:spTree>
    <p:extLst>
      <p:ext uri="{BB962C8B-B14F-4D97-AF65-F5344CB8AC3E}">
        <p14:creationId xmlns:p14="http://schemas.microsoft.com/office/powerpoint/2010/main" val="3811245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7920880" cy="2175106"/>
          </a:xfrm>
        </p:spPr>
        <p:txBody>
          <a:bodyPr/>
          <a:lstStyle/>
          <a:p>
            <a:pPr marL="0" indent="0" algn="just">
              <a:buNone/>
            </a:pPr>
            <a:r>
              <a:rPr lang="fr-FR" sz="1800" dirty="0">
                <a:effectLst/>
              </a:rPr>
              <a:t>Le site est situé au nord de la Ville de Kasumbalesa, entre la Nationale numéro un et la route </a:t>
            </a:r>
            <a:r>
              <a:rPr lang="fr-FR" sz="1800" dirty="0" err="1">
                <a:effectLst/>
              </a:rPr>
              <a:t>Kinsenda</a:t>
            </a:r>
            <a:r>
              <a:rPr lang="fr-FR" sz="1800" dirty="0">
                <a:effectLst/>
              </a:rPr>
              <a:t>, depuis la rivière </a:t>
            </a:r>
            <a:r>
              <a:rPr lang="fr-FR" sz="1800" dirty="0" err="1">
                <a:effectLst/>
              </a:rPr>
              <a:t>Musoshi</a:t>
            </a:r>
            <a:r>
              <a:rPr lang="fr-FR" sz="1800" dirty="0">
                <a:effectLst/>
              </a:rPr>
              <a:t> jusqu’à </a:t>
            </a:r>
            <a:r>
              <a:rPr lang="fr-FR" sz="1800" dirty="0" smtClean="0">
                <a:effectLst/>
              </a:rPr>
              <a:t>la route </a:t>
            </a:r>
            <a:r>
              <a:rPr lang="fr-FR" sz="1800" dirty="0" err="1" smtClean="0">
                <a:effectLst/>
              </a:rPr>
              <a:t>Kimpe</a:t>
            </a:r>
            <a:r>
              <a:rPr lang="fr-FR" sz="1800" dirty="0" smtClean="0">
                <a:effectLst/>
              </a:rPr>
              <a:t>, Sur </a:t>
            </a:r>
            <a:r>
              <a:rPr lang="fr-FR" sz="1800" dirty="0">
                <a:effectLst/>
              </a:rPr>
              <a:t>une superficie de 14 000 Ha, </a:t>
            </a:r>
            <a:r>
              <a:rPr lang="fr-FR" sz="1800" dirty="0" smtClean="0">
                <a:effectLst/>
              </a:rPr>
              <a:t>non exploités à proximité de la ligne haute tension, de la route nationale numéro un.</a:t>
            </a:r>
            <a:r>
              <a:rPr lang="fr-FR" dirty="0">
                <a:effectLst/>
              </a:rPr>
              <a:t/>
            </a:r>
            <a:br>
              <a:rPr lang="fr-FR" dirty="0">
                <a:effectLst/>
              </a:rPr>
            </a:br>
            <a:endParaRPr lang="fr-FR" dirty="0"/>
          </a:p>
        </p:txBody>
      </p:sp>
      <p:sp>
        <p:nvSpPr>
          <p:cNvPr id="3" name="Espace réservé du texte 2"/>
          <p:cNvSpPr>
            <a:spLocks noGrp="1"/>
          </p:cNvSpPr>
          <p:nvPr>
            <p:ph type="body" idx="1"/>
          </p:nvPr>
        </p:nvSpPr>
        <p:spPr>
          <a:xfrm>
            <a:off x="1547664" y="188640"/>
            <a:ext cx="5970494" cy="835460"/>
          </a:xfrm>
        </p:spPr>
        <p:txBody>
          <a:bodyPr/>
          <a:lstStyle/>
          <a:p>
            <a:pPr algn="l"/>
            <a:r>
              <a:rPr lang="fr-FR" dirty="0" smtClean="0"/>
              <a:t>DESCRIPTION DU SITE</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3717032"/>
            <a:ext cx="5760640" cy="2880320"/>
          </a:xfrm>
          <a:prstGeom prst="ellipse">
            <a:avLst/>
          </a:prstGeom>
          <a:ln>
            <a:noFill/>
          </a:ln>
          <a:effectLst>
            <a:softEdge rad="112500"/>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564904"/>
            <a:ext cx="7848872" cy="38220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91683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5677121" cy="399333"/>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lang="fr-F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Qu’elles sont nos attentes</a:t>
            </a:r>
            <a:endParaRPr lang="fr-FR"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Espace réservé du contenu 2"/>
          <p:cNvSpPr>
            <a:spLocks noGrp="1"/>
          </p:cNvSpPr>
          <p:nvPr>
            <p:ph idx="1"/>
          </p:nvPr>
        </p:nvSpPr>
        <p:spPr/>
        <p:txBody>
          <a:bodyPr>
            <a:normAutofit lnSpcReduction="10000"/>
          </a:bodyPr>
          <a:lstStyle/>
          <a:p>
            <a:pPr>
              <a:buFont typeface="Arial" charset="0"/>
              <a:buChar char="•"/>
            </a:pPr>
            <a:r>
              <a:rPr lang="fr-FR" dirty="0" smtClean="0"/>
              <a:t>l’élaboration d’un plan d’urbanisation d’une ville touristique résiliente, qui tienne compte des contraintes du terrain,</a:t>
            </a:r>
          </a:p>
          <a:p>
            <a:pPr>
              <a:buFont typeface="Arial" charset="0"/>
              <a:buChar char="•"/>
            </a:pPr>
            <a:r>
              <a:rPr lang="fr-FR" dirty="0" smtClean="0"/>
              <a:t>Le financement des travaux de trame assainie</a:t>
            </a:r>
          </a:p>
          <a:p>
            <a:pPr>
              <a:buFont typeface="Arial" charset="0"/>
              <a:buChar char="•"/>
            </a:pPr>
            <a:r>
              <a:rPr lang="fr-FR" dirty="0" smtClean="0"/>
              <a:t>Le financement de la construction de l’hôtel de ville</a:t>
            </a:r>
          </a:p>
          <a:p>
            <a:pPr>
              <a:buFont typeface="Arial" charset="0"/>
              <a:buChar char="•"/>
            </a:pPr>
            <a:r>
              <a:rPr lang="fr-FR" dirty="0" smtClean="0"/>
              <a:t>La construction de la cité francophone</a:t>
            </a:r>
          </a:p>
          <a:p>
            <a:pPr>
              <a:buFont typeface="Arial" charset="0"/>
              <a:buChar char="•"/>
            </a:pPr>
            <a:r>
              <a:rPr lang="fr-FR" dirty="0" smtClean="0"/>
              <a:t>La construction d’un site de traitement des déchets</a:t>
            </a:r>
            <a:endParaRPr lang="fr-FR" dirty="0"/>
          </a:p>
        </p:txBody>
      </p:sp>
      <p:sp>
        <p:nvSpPr>
          <p:cNvPr id="4" name="Espace réservé du texte 3"/>
          <p:cNvSpPr>
            <a:spLocks noGrp="1"/>
          </p:cNvSpPr>
          <p:nvPr>
            <p:ph type="body" sz="half" idx="2"/>
          </p:nvPr>
        </p:nvSpPr>
        <p:spPr>
          <a:xfrm>
            <a:off x="467544" y="836712"/>
            <a:ext cx="3996881" cy="5544616"/>
          </a:xfrm>
        </p:spPr>
        <p:txBody>
          <a:bodyPr>
            <a:normAutofit/>
          </a:bodyPr>
          <a:lstStyle/>
          <a:p>
            <a:pPr lvl="0"/>
            <a:r>
              <a:rPr lang="fr-FR" sz="1800" dirty="0"/>
              <a:t>En termes d’études à effectuer pour une ville résiliente et stable, nous aimerions avoir des études approfondies en :</a:t>
            </a:r>
          </a:p>
          <a:p>
            <a:r>
              <a:rPr lang="fr-FR" sz="1800" dirty="0"/>
              <a:t>Etudes de faisabilité</a:t>
            </a:r>
          </a:p>
          <a:p>
            <a:r>
              <a:rPr lang="fr-FR" sz="1800" dirty="0"/>
              <a:t>Etudes géotechniques</a:t>
            </a:r>
          </a:p>
          <a:p>
            <a:r>
              <a:rPr lang="fr-FR" sz="1800" dirty="0"/>
              <a:t>Etudes hydrauliques</a:t>
            </a:r>
          </a:p>
          <a:p>
            <a:r>
              <a:rPr lang="fr-FR" sz="1800" dirty="0"/>
              <a:t>Etudes géologiques</a:t>
            </a:r>
          </a:p>
          <a:p>
            <a:r>
              <a:rPr lang="fr-FR" sz="1800" dirty="0"/>
              <a:t>Etudes géomorphologiques</a:t>
            </a:r>
          </a:p>
          <a:p>
            <a:r>
              <a:rPr lang="fr-FR" sz="1800" dirty="0"/>
              <a:t>Etudes d’impact social et environnemental</a:t>
            </a:r>
          </a:p>
          <a:p>
            <a:r>
              <a:rPr lang="fr-FR" sz="1800" dirty="0"/>
              <a:t>Etudes de stabilisation de sol et orientation des eaux, ainsi que celles de conduite d’électricité.</a:t>
            </a:r>
          </a:p>
          <a:p>
            <a:endParaRPr lang="fr-FR" dirty="0"/>
          </a:p>
        </p:txBody>
      </p:sp>
    </p:spTree>
    <p:extLst>
      <p:ext uri="{BB962C8B-B14F-4D97-AF65-F5344CB8AC3E}">
        <p14:creationId xmlns:p14="http://schemas.microsoft.com/office/powerpoint/2010/main" val="3735126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053522095D4846A2CC2738E998CC3E" ma:contentTypeVersion="15" ma:contentTypeDescription="Crée un document." ma:contentTypeScope="" ma:versionID="1ed8206735aa75fb4ae1828ddbeac6f5">
  <xsd:schema xmlns:xsd="http://www.w3.org/2001/XMLSchema" xmlns:xs="http://www.w3.org/2001/XMLSchema" xmlns:p="http://schemas.microsoft.com/office/2006/metadata/properties" xmlns:ns2="877f4551-64ef-443f-a6eb-789f07c4fced" xmlns:ns3="edff6cb5-b610-46b8-b000-481b2d4b3329" targetNamespace="http://schemas.microsoft.com/office/2006/metadata/properties" ma:root="true" ma:fieldsID="935bdfde188430c40eb689d9fe62d5f3" ns2:_="" ns3:_="">
    <xsd:import namespace="877f4551-64ef-443f-a6eb-789f07c4fced"/>
    <xsd:import namespace="edff6cb5-b610-46b8-b000-481b2d4b33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f4551-64ef-443f-a6eb-789f07c4f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b1926f21-084d-4614-826e-e7dbb22035b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ff6cb5-b610-46b8-b000-481b2d4b33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f05c452-fe15-4790-a5b0-600840b7885d}" ma:internalName="TaxCatchAll" ma:showField="CatchAllData" ma:web="edff6cb5-b610-46b8-b000-481b2d4b332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7f4551-64ef-443f-a6eb-789f07c4fced">
      <Terms xmlns="http://schemas.microsoft.com/office/infopath/2007/PartnerControls"/>
    </lcf76f155ced4ddcb4097134ff3c332f>
    <TaxCatchAll xmlns="edff6cb5-b610-46b8-b000-481b2d4b3329" xsi:nil="true"/>
  </documentManagement>
</p:properties>
</file>

<file path=customXml/itemProps1.xml><?xml version="1.0" encoding="utf-8"?>
<ds:datastoreItem xmlns:ds="http://schemas.openxmlformats.org/officeDocument/2006/customXml" ds:itemID="{163E73A8-4F68-4B50-B8BB-31597A4042A6}"/>
</file>

<file path=customXml/itemProps2.xml><?xml version="1.0" encoding="utf-8"?>
<ds:datastoreItem xmlns:ds="http://schemas.openxmlformats.org/officeDocument/2006/customXml" ds:itemID="{DE3713CE-F174-4865-8CE3-776170B12A7A}"/>
</file>

<file path=customXml/itemProps3.xml><?xml version="1.0" encoding="utf-8"?>
<ds:datastoreItem xmlns:ds="http://schemas.openxmlformats.org/officeDocument/2006/customXml" ds:itemID="{8A4CDB7E-B39F-4EAB-B68A-E180A292BFCC}"/>
</file>

<file path=docProps/app.xml><?xml version="1.0" encoding="utf-8"?>
<Properties xmlns="http://schemas.openxmlformats.org/officeDocument/2006/extended-properties" xmlns:vt="http://schemas.openxmlformats.org/officeDocument/2006/docPropsVTypes">
  <Template>Slipstream</Template>
  <TotalTime>300</TotalTime>
  <Words>544</Words>
  <Application>Microsoft Office PowerPoint</Application>
  <PresentationFormat>Affichage à l'écran (4:3)</PresentationFormat>
  <Paragraphs>50</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Sillage</vt:lpstr>
      <vt:lpstr>REPUBLIQUE DEMOCRATIQUE DU CONGO</vt:lpstr>
      <vt:lpstr>ELABORATION D’UN PLAN D’URBANISATION DE LA NOUVELLE VILLE DE KASUMBALESA SUR LE NOUVEAU SITE </vt:lpstr>
      <vt:lpstr>PRESENTATION DE LA VILLE  </vt:lpstr>
      <vt:lpstr>La Ville de Kasumbalesa est située dans la partie sud-est de la Province du Haut-Katanga, constituant ainsi une des frontières de la RDC avec la Zambie. Elle est à plus ou moins une heure trente minutes de voiture de la Ville de Lubumbashi. Elle est limitée au Nord-est par le territoire de Sakania, à l’ouest par le territoire de Kipushi et au sud par la République de Zambie </vt:lpstr>
      <vt:lpstr>La Ville de Kasumbalesa connait deux types des saisons climatiques à savoir, la saison de pluie qui débute couramment au mois d’octobre et se termine au milieu du mois d’avril, la saison sèche part de la 2e quinzaine du mois d’avril et se termine en mi –novembre  La température varie de mi-avril au mois d’août entre 22° et 27°, de Septembre à Novembre, elle est de 27° à 32° durant la saison sèche. Pendant la saison de pluie, elle varie entre 22° et 30° de mi-novembre à mi-avril. Le sol de la Ville de Kasumbalesa est argilo-sablonneux, son relief est accidenté, caractérisé par des montagnes, plateaux, collines et une savane boisée avec une végétation plus ou moins dense. Le sous-sol est riche en substance minérale comprenant des minerais de cuivre, cobalt, fer, pierre semi-précieuse et autres. </vt:lpstr>
      <vt:lpstr>A l’heure actuelle, la Ville dispose d’un réseau routier urbain de plus de 37 700 Km, mais dépourvu des routes de dessertes agricoles construites     Les principaux cours d’eaux sont : les rivières KABUMBA, KINKOLONGO, KIBALONGO, MUSOSHI et KAMBASA. </vt:lpstr>
      <vt:lpstr>Pourquoi une nouvelle Ville?</vt:lpstr>
      <vt:lpstr>Le site est situé au nord de la Ville de Kasumbalesa, entre la Nationale numéro un et la route Kinsenda, depuis la rivière Musoshi jusqu’à la route Kimpe, Sur une superficie de 14 000 Ha, non exploités à proximité de la ligne haute tension, de la route nationale numéro un. </vt:lpstr>
      <vt:lpstr>Qu’elles sont nos attentes</vt:lpstr>
      <vt:lpstr>Merci pour votre attention soutenue         Manassé VON LILI TSHIBUYI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REPUBLIQUE DEMOCRATIQUE DU CONGO</dc:title>
  <dc:creator>Manassé VON LILI</dc:creator>
  <cp:lastModifiedBy>Manassé VON LILI</cp:lastModifiedBy>
  <cp:revision>21</cp:revision>
  <dcterms:created xsi:type="dcterms:W3CDTF">2024-02-03T08:47:12Z</dcterms:created>
  <dcterms:modified xsi:type="dcterms:W3CDTF">2024-02-12T08:45:52Z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0x010100DB053522095D4846A2CC2738E998CC3E</vt:lpwstr>
  </property>
</Properties>
</file>