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95" r:id="rId3"/>
    <p:sldId id="305" r:id="rId4"/>
    <p:sldId id="306" r:id="rId5"/>
    <p:sldId id="307" r:id="rId6"/>
    <p:sldId id="308" r:id="rId7"/>
    <p:sldId id="309" r:id="rId8"/>
    <p:sldId id="310" r:id="rId9"/>
    <p:sldId id="270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00000000000000000" pitchFamily="2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39D"/>
    <a:srgbClr val="E6E6E6"/>
    <a:srgbClr val="30388E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56" autoAdjust="0"/>
  </p:normalViewPr>
  <p:slideViewPr>
    <p:cSldViewPr snapToGrid="0">
      <p:cViewPr varScale="1">
        <p:scale>
          <a:sx n="88" d="100"/>
          <a:sy n="88" d="100"/>
        </p:scale>
        <p:origin x="6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298011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26988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72758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290340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156738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387997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70670777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70670777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/>
              <a:t>1979</a:t>
            </a:r>
            <a:r>
              <a:rPr lang="fr-FR" b="0" dirty="0">
                <a:effectLst/>
              </a:rPr>
              <a:t>: </a:t>
            </a:r>
            <a:r>
              <a:rPr lang="fr-FR" b="1" dirty="0">
                <a:effectLst/>
              </a:rPr>
              <a:t>Création de l’AIMF</a:t>
            </a:r>
            <a:r>
              <a:rPr lang="fr-FR" dirty="0">
                <a:effectLst/>
              </a:rPr>
              <a:t> à l’initiative des maires de Paris et Québec, MM. Jacques Chirac et Jean Pelletier.</a:t>
            </a:r>
            <a:r>
              <a:rPr lang="fr-FR" b="0" dirty="0">
                <a:effectLst/>
              </a:rPr>
              <a:t> </a:t>
            </a:r>
            <a:r>
              <a:rPr lang="fr-FR" b="1" dirty="0"/>
              <a:t>20 villes membres</a:t>
            </a:r>
            <a:endParaRPr lang="fr-FR" dirty="0"/>
          </a:p>
          <a:p>
            <a:r>
              <a:rPr lang="fr-FR" b="1" dirty="0"/>
              <a:t>1990: </a:t>
            </a:r>
            <a:r>
              <a:rPr lang="fr-FR" dirty="0"/>
              <a:t>Création, à Tunis, du </a:t>
            </a:r>
            <a:r>
              <a:rPr lang="fr-FR" b="1" dirty="0"/>
              <a:t>Fonds de Coopération</a:t>
            </a:r>
            <a:r>
              <a:rPr lang="fr-FR" dirty="0"/>
              <a:t>, qui permet de financer la réalisation de projets d’équipement urbain.</a:t>
            </a:r>
          </a:p>
          <a:p>
            <a:r>
              <a:rPr lang="fr-FR" b="1" dirty="0"/>
              <a:t>1995</a:t>
            </a:r>
            <a:r>
              <a:rPr lang="fr-FR" b="0" dirty="0"/>
              <a:t>: </a:t>
            </a:r>
            <a:r>
              <a:rPr lang="fr-FR" b="1" dirty="0"/>
              <a:t>L’AIMF devient Opérateur direct de la Francophonie</a:t>
            </a:r>
            <a:r>
              <a:rPr lang="fr-FR" dirty="0"/>
              <a:t> (Résolution 19 du Sommet des Chefs d’Etat et de gouvernement de la Francophonie).</a:t>
            </a:r>
          </a:p>
          <a:p>
            <a:r>
              <a:rPr lang="fr-FR" dirty="0"/>
              <a:t>2019: 300 villes membres. </a:t>
            </a:r>
          </a:p>
        </p:txBody>
      </p:sp>
    </p:spTree>
    <p:extLst>
      <p:ext uri="{BB962C8B-B14F-4D97-AF65-F5344CB8AC3E}">
        <p14:creationId xmlns:p14="http://schemas.microsoft.com/office/powerpoint/2010/main" val="419284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c70670777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c70670777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6559650" y="509825"/>
            <a:ext cx="99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264" y="4330381"/>
            <a:ext cx="474722" cy="40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4225" y="4380333"/>
            <a:ext cx="474722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473875" y="4722507"/>
            <a:ext cx="328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Roboto"/>
                <a:ea typeface="Roboto"/>
                <a:cs typeface="Roboto"/>
                <a:sym typeface="Roboto"/>
              </a:rPr>
              <a:t>Avec le soutien financier de la Commission Européenne</a:t>
            </a:r>
            <a:endParaRPr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45ABDB-35BD-1303-29D2-E322EBCF69CD}"/>
              </a:ext>
            </a:extLst>
          </p:cNvPr>
          <p:cNvSpPr/>
          <p:nvPr/>
        </p:nvSpPr>
        <p:spPr>
          <a:xfrm>
            <a:off x="907143" y="449943"/>
            <a:ext cx="2142822" cy="440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Google Shape;60;p13"/>
          <p:cNvSpPr txBox="1"/>
          <p:nvPr/>
        </p:nvSpPr>
        <p:spPr>
          <a:xfrm>
            <a:off x="1096058" y="1774059"/>
            <a:ext cx="73764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Tourisme</a:t>
            </a:r>
            <a:r>
              <a:rPr lang="en-US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patrimoine</a:t>
            </a:r>
            <a:r>
              <a:rPr lang="en-US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et </a:t>
            </a:r>
            <a:r>
              <a:rPr lang="en-US" sz="24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développement</a:t>
            </a:r>
            <a:r>
              <a:rPr lang="en-US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local: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Les innovations des </a:t>
            </a:r>
            <a:r>
              <a:rPr lang="en-US" sz="24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villes</a:t>
            </a:r>
            <a:r>
              <a:rPr lang="en-US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TABLE RONDE – 10h30 a 12h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1800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Intervention : Ville de Hue – Monsieur Truong Minh Duc</a:t>
            </a:r>
          </a:p>
          <a:p>
            <a:pPr lvl="0" algn="ctr"/>
            <a:r>
              <a:rPr lang="fr-FR" sz="18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« Projet de vélos publics partagés dans la ville de Hué »</a:t>
            </a:r>
            <a:endParaRPr lang="fr" sz="1800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89621" y="4693557"/>
            <a:ext cx="1382375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latin typeface="Roboto"/>
                <a:ea typeface="Roboto"/>
                <a:cs typeface="Roboto"/>
                <a:sym typeface="Roboto"/>
              </a:rPr>
              <a:t>22 Mai 2024 </a:t>
            </a:r>
            <a:endParaRPr sz="11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918933FF-998B-27F1-E7C5-2181429575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16" y="247586"/>
            <a:ext cx="1551033" cy="133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34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57539D"/>
                </a:solidFill>
                <a:latin typeface="Roboto"/>
                <a:ea typeface="Roboto"/>
                <a:cs typeface="Roboto"/>
                <a:sym typeface="Roboto"/>
              </a:rPr>
              <a:t>Contexte </a:t>
            </a:r>
            <a:endParaRPr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F9690-CA4E-440B-E454-A85620C99D6D}"/>
              </a:ext>
            </a:extLst>
          </p:cNvPr>
          <p:cNvSpPr txBox="1"/>
          <p:nvPr/>
        </p:nvSpPr>
        <p:spPr>
          <a:xfrm>
            <a:off x="390938" y="1233769"/>
            <a:ext cx="45759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La ville de Hué compte 652 000 habitants repartis sur 265 kilomètres carrés d'espace naturel.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Ancienne capitale du Vietnam (1802 - 1945), Hué est l'une des villes les plus touristiques du Vietnam. Les grandes caractéristiques et avantages de la ville de Hue et de ses environs </a:t>
            </a:r>
            <a:r>
              <a:rPr lang="vi-VN" sz="1600" dirty="0"/>
              <a:t>sont: </a:t>
            </a:r>
          </a:p>
          <a:p>
            <a:r>
              <a:rPr lang="vi-VN" sz="1600" dirty="0"/>
              <a:t>-</a:t>
            </a:r>
            <a:r>
              <a:rPr lang="fr-FR" sz="1600" dirty="0"/>
              <a:t> </a:t>
            </a:r>
            <a:r>
              <a:rPr lang="vi-VN" sz="1600" dirty="0"/>
              <a:t>L</a:t>
            </a:r>
            <a:r>
              <a:rPr lang="fr-FR" sz="1600" dirty="0"/>
              <a:t>es conditions naturelles et la diversité des écosystèmes, notamment les montagnes, les rivières, les plaines, les lagunes, la mer, créant un espace paysager naturel.</a:t>
            </a:r>
            <a:endParaRPr lang="vi-VN" sz="1600" dirty="0"/>
          </a:p>
          <a:p>
            <a:r>
              <a:rPr lang="fr-FR" sz="1600" dirty="0"/>
              <a:t>- Une zone urbaine attrayante pour organiser diverses activités touristiques.</a:t>
            </a:r>
            <a:endParaRPr lang="fr-FR" sz="1600" dirty="0">
              <a:effectLst/>
            </a:endParaRPr>
          </a:p>
        </p:txBody>
      </p:sp>
      <p:sp>
        <p:nvSpPr>
          <p:cNvPr id="5" name="Google Shape;62;p13">
            <a:extLst>
              <a:ext uri="{FF2B5EF4-FFF2-40B4-BE49-F238E27FC236}">
                <a16:creationId xmlns:a16="http://schemas.microsoft.com/office/drawing/2014/main" id="{3093DD47-56FC-4F9B-01D6-C0F5E2D3EF23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B0009-878D-7602-87A5-F990CC1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978" y="393815"/>
            <a:ext cx="2170558" cy="42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251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57539D"/>
                </a:solidFill>
                <a:latin typeface="Roboto"/>
                <a:ea typeface="Roboto"/>
                <a:cs typeface="Roboto"/>
                <a:sym typeface="Roboto"/>
              </a:rPr>
              <a:t>Probléme identifié </a:t>
            </a:r>
            <a:endParaRPr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390939" y="922420"/>
            <a:ext cx="4532754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</a:rPr>
              <a:t>Présenter: </a:t>
            </a:r>
            <a:endParaRPr lang="vi-VN" sz="1800" dirty="0">
              <a:effectLst/>
            </a:endParaRP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 trafic automobile a augmenté rapidement tandis que les infrastructures de circulation dans la ville</a:t>
            </a:r>
            <a:r>
              <a:rPr lang="vi-VN" dirty="0">
                <a:effectLst/>
              </a:rPr>
              <a:t> de</a:t>
            </a:r>
            <a:r>
              <a:rPr lang="fr-FR" dirty="0">
                <a:effectLst/>
              </a:rPr>
              <a:t> Hué n'</a:t>
            </a:r>
            <a:r>
              <a:rPr lang="vi-VN" dirty="0">
                <a:effectLst/>
              </a:rPr>
              <a:t>ont</a:t>
            </a:r>
            <a:r>
              <a:rPr lang="fr-FR" dirty="0">
                <a:effectLst/>
              </a:rPr>
              <a:t> pas encore répondu, ce qui entraîne souvent des embouteillages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Les transports publics relient les destinations touristiques sous-développées.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 développement rapide de la moto a progressivement fait </a:t>
            </a:r>
            <a:r>
              <a:rPr lang="vi-VN" dirty="0">
                <a:effectLst/>
              </a:rPr>
              <a:t>oublier</a:t>
            </a:r>
            <a:r>
              <a:rPr lang="fr-FR" dirty="0">
                <a:effectLst/>
              </a:rPr>
              <a:t> le vélo, véhicule </a:t>
            </a:r>
            <a:r>
              <a:rPr lang="vi-VN" dirty="0">
                <a:effectLst/>
              </a:rPr>
              <a:t>qui est bon p</a:t>
            </a:r>
            <a:r>
              <a:rPr lang="fr-FR" dirty="0" err="1">
                <a:effectLst/>
              </a:rPr>
              <a:t>our</a:t>
            </a:r>
            <a:r>
              <a:rPr lang="fr-FR" dirty="0">
                <a:effectLst/>
              </a:rPr>
              <a:t> la santé et l’environnement</a:t>
            </a:r>
            <a:endParaRPr lang="vi-VN" dirty="0">
              <a:effectLst/>
            </a:endParaRPr>
          </a:p>
          <a:p>
            <a:pPr marR="180340">
              <a:lnSpc>
                <a:spcPct val="115000"/>
              </a:lnSpc>
            </a:pPr>
            <a:endParaRPr lang="fr-FR" sz="18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6E20B-CA24-45D0-6B03-00000515EE81}"/>
              </a:ext>
            </a:extLst>
          </p:cNvPr>
          <p:cNvSpPr/>
          <p:nvPr/>
        </p:nvSpPr>
        <p:spPr>
          <a:xfrm>
            <a:off x="8513246" y="3852502"/>
            <a:ext cx="139499" cy="5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2 </a:t>
            </a:r>
            <a:endParaRPr lang="fr-FR" dirty="0"/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814604" y="4290973"/>
            <a:ext cx="1096934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6160BB62-52AE-7209-BF68-96751F9D44E3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139FE3-1AC8-C49F-99A1-F537BCD2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58" y="315902"/>
            <a:ext cx="3493779" cy="22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A264E5-E330-3DA6-FD11-0163685C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6" y="2963465"/>
            <a:ext cx="3439611" cy="21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9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251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57539D"/>
                </a:solidFill>
                <a:latin typeface="Roboto"/>
                <a:ea typeface="Roboto"/>
                <a:cs typeface="Roboto"/>
                <a:sym typeface="Roboto"/>
              </a:rPr>
              <a:t>Les actions &amp; activités </a:t>
            </a: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434636" y="929677"/>
            <a:ext cx="4532754" cy="336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</a:rPr>
              <a:t>Présenter: </a:t>
            </a: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effectLst/>
              </a:rPr>
              <a:t>Si les villes</a:t>
            </a:r>
            <a:r>
              <a:rPr lang="fr-FR" dirty="0">
                <a:effectLst/>
              </a:rPr>
              <a:t> sont </a:t>
            </a:r>
            <a:r>
              <a:rPr lang="vi-VN" dirty="0">
                <a:effectLst/>
              </a:rPr>
              <a:t>axée</a:t>
            </a:r>
            <a:r>
              <a:rPr lang="fr-FR" dirty="0">
                <a:effectLst/>
              </a:rPr>
              <a:t>s sur le développement</a:t>
            </a:r>
            <a:r>
              <a:rPr lang="vi-VN" dirty="0">
                <a:effectLst/>
              </a:rPr>
              <a:t> de ce sujet</a:t>
            </a:r>
            <a:r>
              <a:rPr lang="fr-FR" dirty="0">
                <a:effectLst/>
              </a:rPr>
              <a:t>, les vélos apporteront non seulement des avantages en termes d'exploitation touristique, mais contribueront également à perfectionner les transports publics, créant une connexion étroite avec le système de transport de la ville.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effectLst/>
              </a:rPr>
              <a:t>Construire la ville de Hué en </a:t>
            </a:r>
            <a:r>
              <a:rPr lang="fr-FR" dirty="0">
                <a:effectLst/>
              </a:rPr>
              <a:t>une zone urbaine verte avec un développement durable qui répond aux exigences de protection de l'environnement, de paysage naturel</a:t>
            </a:r>
            <a:endParaRPr lang="fr-FR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2BC8BF-21CA-3713-BDBF-70DF22915ED6}"/>
              </a:ext>
            </a:extLst>
          </p:cNvPr>
          <p:cNvSpPr/>
          <p:nvPr/>
        </p:nvSpPr>
        <p:spPr>
          <a:xfrm>
            <a:off x="5753686" y="710418"/>
            <a:ext cx="2718772" cy="141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1 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6E20B-CA24-45D0-6B03-00000515EE81}"/>
              </a:ext>
            </a:extLst>
          </p:cNvPr>
          <p:cNvSpPr/>
          <p:nvPr/>
        </p:nvSpPr>
        <p:spPr>
          <a:xfrm>
            <a:off x="5703303" y="3074001"/>
            <a:ext cx="2718772" cy="141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2 </a:t>
            </a:r>
            <a:endParaRPr lang="fr-FR" dirty="0"/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CF3A81F2-F46A-1EB8-D870-8F4E3C75EDC8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42" y="2749639"/>
            <a:ext cx="3198730" cy="2129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17" y="526996"/>
            <a:ext cx="3198730" cy="19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251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r-FR" b="1" dirty="0">
                <a:solidFill>
                  <a:srgbClr val="57539D"/>
                </a:solidFill>
                <a:latin typeface="Roboto"/>
                <a:ea typeface="Roboto"/>
                <a:cs typeface="Roboto"/>
              </a:rPr>
              <a:t>Les acteurs de mise en œuvre</a:t>
            </a:r>
            <a:br>
              <a:rPr lang="fr-FR" sz="2000" dirty="0">
                <a:solidFill>
                  <a:srgbClr val="5753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390939" y="922420"/>
            <a:ext cx="4532754" cy="212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</a:rPr>
              <a:t>Présenter:</a:t>
            </a:r>
            <a:endParaRPr lang="vi-VN" sz="1800" dirty="0">
              <a:effectLst/>
            </a:endParaRPr>
          </a:p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</a:rPr>
              <a:t> </a:t>
            </a: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Des projets d'infrastructures cyclables </a:t>
            </a:r>
            <a:r>
              <a:rPr lang="vi-VN" dirty="0"/>
              <a:t>le</a:t>
            </a:r>
            <a:r>
              <a:rPr lang="vi-VN" dirty="0">
                <a:effectLst/>
              </a:rPr>
              <a:t> long</a:t>
            </a:r>
            <a:r>
              <a:rPr lang="fr-FR" dirty="0">
                <a:effectLst/>
              </a:rPr>
              <a:t> de la rivière </a:t>
            </a:r>
            <a:r>
              <a:rPr lang="vi-VN" dirty="0">
                <a:effectLst/>
              </a:rPr>
              <a:t>des Parfums</a:t>
            </a:r>
            <a:r>
              <a:rPr lang="fr-FR" dirty="0">
                <a:effectLst/>
              </a:rPr>
              <a:t> ont également été mis en œuvre par le gouvernement pour répondre aux besoins des résidents et des touristes.</a:t>
            </a: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effectLst/>
              </a:rPr>
              <a:t>270 </a:t>
            </a:r>
            <a:r>
              <a:rPr lang="vi-VN" dirty="0">
                <a:solidFill>
                  <a:schemeClr val="tx1"/>
                </a:solidFill>
                <a:effectLst/>
              </a:rPr>
              <a:t> vélos sont mis en place </a:t>
            </a:r>
            <a:r>
              <a:rPr lang="fr-FR" dirty="0">
                <a:solidFill>
                  <a:schemeClr val="tx1"/>
                </a:solidFill>
                <a:effectLst/>
              </a:rPr>
              <a:t>(170 en service régulier, 100 </a:t>
            </a:r>
            <a:r>
              <a:rPr lang="vi-VN" dirty="0">
                <a:solidFill>
                  <a:schemeClr val="tx1"/>
                </a:solidFill>
                <a:effectLst/>
              </a:rPr>
              <a:t>en réserve</a:t>
            </a:r>
            <a:r>
              <a:rPr lang="fr-FR" dirty="0">
                <a:solidFill>
                  <a:schemeClr val="tx1"/>
                </a:solidFill>
                <a:effectLst/>
              </a:rPr>
              <a:t>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2BC8BF-21CA-3713-BDBF-70DF22915ED6}"/>
              </a:ext>
            </a:extLst>
          </p:cNvPr>
          <p:cNvSpPr/>
          <p:nvPr/>
        </p:nvSpPr>
        <p:spPr>
          <a:xfrm>
            <a:off x="5753686" y="710418"/>
            <a:ext cx="2718772" cy="141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1 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6E20B-CA24-45D0-6B03-00000515EE81}"/>
              </a:ext>
            </a:extLst>
          </p:cNvPr>
          <p:cNvSpPr/>
          <p:nvPr/>
        </p:nvSpPr>
        <p:spPr>
          <a:xfrm>
            <a:off x="5753686" y="3223120"/>
            <a:ext cx="2718772" cy="141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2 </a:t>
            </a:r>
            <a:endParaRPr lang="fr-FR" dirty="0"/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7FB8707B-F35D-3469-83FE-787514F1BB9C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128" y="528319"/>
            <a:ext cx="3323266" cy="21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16" y="2861761"/>
            <a:ext cx="3202792" cy="1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11700" y="2960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r-FR" b="1" dirty="0">
                <a:solidFill>
                  <a:srgbClr val="57539D"/>
                </a:solidFill>
                <a:latin typeface="Roboto"/>
                <a:ea typeface="Roboto"/>
                <a:cs typeface="Roboto"/>
              </a:rPr>
              <a:t>Les challenges </a:t>
            </a:r>
            <a:endParaRPr lang="fr-FR"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390938" y="892630"/>
            <a:ext cx="4641612" cy="27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</a:rPr>
              <a:t>Présenter: </a:t>
            </a: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L</a:t>
            </a:r>
            <a:r>
              <a:rPr lang="fr-FR" dirty="0">
                <a:effectLst/>
              </a:rPr>
              <a:t>e climat </a:t>
            </a:r>
            <a:r>
              <a:rPr lang="vi-VN" dirty="0">
                <a:effectLst/>
              </a:rPr>
              <a:t>avec 6 mois de grande chaleur et 6 d’intempéries </a:t>
            </a:r>
            <a:r>
              <a:rPr lang="fr-FR" dirty="0">
                <a:effectLst/>
              </a:rPr>
              <a:t>peuvent parfois constituer un obstacle au développement </a:t>
            </a:r>
            <a:r>
              <a:rPr lang="vi-VN" dirty="0">
                <a:effectLst/>
              </a:rPr>
              <a:t>du programme de vélos partagés</a:t>
            </a:r>
            <a:r>
              <a:rPr lang="fr-FR" dirty="0">
                <a:effectLst/>
              </a:rPr>
              <a:t>.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Les </a:t>
            </a:r>
            <a:r>
              <a:rPr lang="vi-VN" dirty="0">
                <a:effectLst/>
              </a:rPr>
              <a:t>infrastructures routières ne</a:t>
            </a:r>
            <a:r>
              <a:rPr lang="fr-FR" dirty="0">
                <a:effectLst/>
              </a:rPr>
              <a:t> </a:t>
            </a:r>
            <a:r>
              <a:rPr lang="vi-VN" dirty="0">
                <a:effectLst/>
              </a:rPr>
              <a:t>répondent p</a:t>
            </a:r>
            <a:r>
              <a:rPr lang="fr-FR" dirty="0">
                <a:effectLst/>
              </a:rPr>
              <a:t>as </a:t>
            </a:r>
            <a:r>
              <a:rPr lang="vi-VN" dirty="0">
                <a:effectLst/>
              </a:rPr>
              <a:t>aux normes</a:t>
            </a:r>
            <a:r>
              <a:rPr lang="fr-FR" dirty="0">
                <a:effectLst/>
              </a:rPr>
              <a:t>, </a:t>
            </a:r>
            <a:r>
              <a:rPr lang="vi-VN" dirty="0">
                <a:effectLst/>
              </a:rPr>
              <a:t>c’est pour cette raison que le programme de vélos</a:t>
            </a:r>
            <a:r>
              <a:rPr lang="fr-FR" dirty="0">
                <a:effectLst/>
              </a:rPr>
              <a:t> </a:t>
            </a:r>
            <a:r>
              <a:rPr lang="vi-VN" dirty="0">
                <a:effectLst/>
              </a:rPr>
              <a:t>partagés </a:t>
            </a:r>
            <a:r>
              <a:rPr lang="fr-FR" dirty="0">
                <a:effectLst/>
              </a:rPr>
              <a:t>n’est développé qu’à petite échelle dans les zones densément peuplées.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/>
              <a:t>Rendre accessible l’application et le paiement aux touristes étrangers.</a:t>
            </a:r>
            <a:endParaRPr lang="vi-VN" dirty="0">
              <a:effectLst/>
            </a:endParaRPr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7CD4AEFD-555E-46CF-45BF-26D71EF39339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Mưa lớn ở Quảng Trị, Thừa Thiên Huế, Đà Nẵng: Nâng cảnh báo rủi ro thiên  tai lên cấp 3 - Tuổi Trẻ Online">
            <a:extLst>
              <a:ext uri="{FF2B5EF4-FFF2-40B4-BE49-F238E27FC236}">
                <a16:creationId xmlns:a16="http://schemas.microsoft.com/office/drawing/2014/main" id="{6A66EE6E-0F97-304B-C473-02752AEA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8" y="193328"/>
            <a:ext cx="3207444" cy="22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ắng nóng từ Thanh Hóa đến Thừa Thiên - Huế, có nơi trên 40 độ C |  baotintuc.vn">
            <a:extLst>
              <a:ext uri="{FF2B5EF4-FFF2-40B4-BE49-F238E27FC236}">
                <a16:creationId xmlns:a16="http://schemas.microsoft.com/office/drawing/2014/main" id="{68547D67-0E7C-280C-9739-E7A31C30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8" y="2819298"/>
            <a:ext cx="3199329" cy="21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5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251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r-FR" b="1" dirty="0">
                <a:solidFill>
                  <a:srgbClr val="57539D"/>
                </a:solidFill>
                <a:latin typeface="Roboto"/>
                <a:ea typeface="Roboto"/>
                <a:cs typeface="Roboto"/>
              </a:rPr>
              <a:t>Les résultats obtenus ou attendus</a:t>
            </a:r>
            <a:endParaRPr lang="fr-FR"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390939" y="922420"/>
            <a:ext cx="4532754" cy="498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</a:rPr>
              <a:t>Présenter: </a:t>
            </a: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</a:rPr>
              <a:t>Les résultats </a:t>
            </a:r>
            <a:endParaRPr lang="fr-FR" sz="1800" dirty="0"/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/>
              <a:t>Réduire les embouteillages dans les zones urbaines, notamment aux heures de pointe, et améliorer la qualité de l’air.</a:t>
            </a:r>
            <a:r>
              <a:rPr lang="vi-VN" dirty="0"/>
              <a:t> Occuper</a:t>
            </a:r>
            <a:r>
              <a:rPr lang="fr-FR" dirty="0"/>
              <a:t> moins </a:t>
            </a:r>
            <a:r>
              <a:rPr lang="vi-VN" dirty="0"/>
              <a:t>d’espace sur </a:t>
            </a:r>
            <a:r>
              <a:rPr lang="fr-FR" dirty="0"/>
              <a:t>la </a:t>
            </a:r>
            <a:r>
              <a:rPr lang="vi-VN" dirty="0"/>
              <a:t>route, les </a:t>
            </a:r>
            <a:r>
              <a:rPr lang="fr-FR" dirty="0"/>
              <a:t>trottoirs et dans les stationnements </a:t>
            </a:r>
            <a:endParaRPr lang="vi-VN" dirty="0"/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vi-VN" dirty="0"/>
              <a:t>Utile pour la sante et</a:t>
            </a:r>
            <a:r>
              <a:rPr lang="fr-FR" dirty="0"/>
              <a:t> le premier choix en matière de transport </a:t>
            </a:r>
            <a:r>
              <a:rPr lang="vi-VN" dirty="0"/>
              <a:t>durable, l</a:t>
            </a:r>
            <a:r>
              <a:rPr lang="fr-FR" dirty="0"/>
              <a:t>es vélos partagés contribueront à une connexion efficace avec les transports publics traditionnels, créant ainsi un réseau de transports publics plus </a:t>
            </a:r>
            <a:r>
              <a:rPr lang="vi-VN" dirty="0"/>
              <a:t>complet.</a:t>
            </a: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vi-VN" dirty="0"/>
              <a:t> </a:t>
            </a:r>
            <a:r>
              <a:rPr lang="fr-FR" dirty="0"/>
              <a:t>Promouvoir le développement du tourisme et promouvoir l’image de la ville de Hué.</a:t>
            </a:r>
            <a:endParaRPr lang="vi-VN" dirty="0"/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Le projet fonctionne bien avec la population locale pour plusieurs raisons:</a:t>
            </a:r>
          </a:p>
          <a:p>
            <a:pPr marR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effectLst/>
              </a:rPr>
              <a:t>- Application vietnamienne: paiement avec une carte bancaire vietnamienne, </a:t>
            </a:r>
            <a:endParaRPr lang="fr-FR" dirty="0">
              <a:effectLst/>
            </a:endParaRPr>
          </a:p>
          <a:p>
            <a:pPr marL="285750" marR="18034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6B4664D4-9373-B869-CDA6-CA4ABF840A27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F555E-A610-7D1A-1B94-80A87C568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3" y="922420"/>
            <a:ext cx="3725129" cy="5304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9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90938" y="251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r-FR" b="1" dirty="0">
                <a:solidFill>
                  <a:srgbClr val="57539D"/>
                </a:solidFill>
                <a:latin typeface="Roboto"/>
                <a:ea typeface="Roboto"/>
                <a:cs typeface="Roboto"/>
              </a:rPr>
              <a:t>Les leçons apprises </a:t>
            </a:r>
            <a:endParaRPr lang="fr-FR" b="1" dirty="0">
              <a:solidFill>
                <a:srgbClr val="5753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787755-554C-5E4E-32F8-446BF64359A1}"/>
              </a:ext>
            </a:extLst>
          </p:cNvPr>
          <p:cNvSpPr txBox="1"/>
          <p:nvPr/>
        </p:nvSpPr>
        <p:spPr>
          <a:xfrm>
            <a:off x="390939" y="922420"/>
            <a:ext cx="4532754" cy="428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Les vélos publics partagés contribueront à une connexion efficace avec les transports publics tra</a:t>
            </a:r>
            <a:r>
              <a:rPr lang="vi-VN" dirty="0">
                <a:effectLst/>
              </a:rPr>
              <a:t>ditionnels.</a:t>
            </a:r>
            <a:r>
              <a:rPr lang="fr-FR" dirty="0">
                <a:effectLst/>
              </a:rPr>
              <a:t> 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La création d’</a:t>
            </a:r>
            <a:r>
              <a:rPr lang="fr-FR" dirty="0">
                <a:effectLst/>
              </a:rPr>
              <a:t>un réseau de transports publics plus </a:t>
            </a:r>
            <a:r>
              <a:rPr lang="vi-VN" dirty="0">
                <a:effectLst/>
              </a:rPr>
              <a:t>complet:</a:t>
            </a:r>
            <a:r>
              <a:rPr lang="fr-FR" dirty="0">
                <a:effectLst/>
              </a:rPr>
              <a:t> 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- </a:t>
            </a:r>
            <a:r>
              <a:rPr lang="vi-VN" dirty="0">
                <a:effectLst/>
              </a:rPr>
              <a:t>pour aider</a:t>
            </a:r>
            <a:r>
              <a:rPr lang="fr-FR" dirty="0">
                <a:effectLst/>
              </a:rPr>
              <a:t> les personnes parcourant de courtes distances dans la zone centrale, 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Pour </a:t>
            </a:r>
            <a:r>
              <a:rPr lang="vi-VN" dirty="0">
                <a:effectLst/>
              </a:rPr>
              <a:t>encourager</a:t>
            </a:r>
            <a:r>
              <a:rPr lang="fr-FR" dirty="0">
                <a:effectLst/>
              </a:rPr>
              <a:t> et </a:t>
            </a:r>
            <a:r>
              <a:rPr lang="vi-VN" dirty="0">
                <a:effectLst/>
              </a:rPr>
              <a:t>créer</a:t>
            </a:r>
            <a:r>
              <a:rPr lang="fr-FR" dirty="0">
                <a:effectLst/>
              </a:rPr>
              <a:t> ainsi des conditions favorables</a:t>
            </a:r>
            <a:r>
              <a:rPr lang="vi-VN" dirty="0">
                <a:effectLst/>
              </a:rPr>
              <a:t> à l’utilisation d</a:t>
            </a:r>
            <a:r>
              <a:rPr lang="fr-FR" dirty="0">
                <a:effectLst/>
              </a:rPr>
              <a:t>es moyens de transport</a:t>
            </a:r>
            <a:r>
              <a:rPr lang="vi-VN" dirty="0">
                <a:effectLst/>
              </a:rPr>
              <a:t> publics</a:t>
            </a:r>
            <a:r>
              <a:rPr lang="fr-FR" dirty="0">
                <a:effectLst/>
              </a:rPr>
              <a:t>. 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/>
              <a:t>Pour que les gens </a:t>
            </a:r>
            <a:r>
              <a:rPr lang="vi-VN" dirty="0">
                <a:effectLst/>
              </a:rPr>
              <a:t>utilise</a:t>
            </a:r>
            <a:r>
              <a:rPr lang="fr-FR" dirty="0">
                <a:effectLst/>
              </a:rPr>
              <a:t>nt le vélo comme une option de transport attrayante, pratique, active et saine, respectueuse de l'</a:t>
            </a:r>
            <a:r>
              <a:rPr lang="fr-FR" dirty="0" err="1">
                <a:effectLst/>
              </a:rPr>
              <a:t>env</a:t>
            </a:r>
            <a:r>
              <a:rPr lang="vi-VN" dirty="0">
                <a:effectLst/>
              </a:rPr>
              <a:t>ironnement.</a:t>
            </a: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 </a:t>
            </a:r>
            <a:r>
              <a:rPr lang="vi-VN" dirty="0">
                <a:effectLst/>
              </a:rPr>
              <a:t>Pour réduire </a:t>
            </a:r>
            <a:r>
              <a:rPr lang="fr-FR" dirty="0">
                <a:effectLst/>
              </a:rPr>
              <a:t>les embouteillages aux heures de pointe. </a:t>
            </a:r>
            <a:endParaRPr lang="vi-VN" dirty="0">
              <a:effectLst/>
            </a:endParaRPr>
          </a:p>
          <a:p>
            <a:pPr marL="285750" marR="18034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Il s’agira d’une nouvelle solution de transport plus durable.</a:t>
            </a:r>
            <a:endParaRPr lang="vi-VN" dirty="0">
              <a:effectLst/>
            </a:endParaRPr>
          </a:p>
        </p:txBody>
      </p:sp>
      <p:pic>
        <p:nvPicPr>
          <p:cNvPr id="5" name="Google Shape;152;p20">
            <a:extLst>
              <a:ext uri="{FF2B5EF4-FFF2-40B4-BE49-F238E27FC236}">
                <a16:creationId xmlns:a16="http://schemas.microsoft.com/office/drawing/2014/main" id="{28776D80-EC09-8CA2-85E6-86FC89F9665C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932614" y="4290973"/>
            <a:ext cx="978923" cy="69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79FF86AF-B697-EBA9-45DC-253FD91DC759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E3066-795C-BD39-F21A-580A74934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156" y="458282"/>
            <a:ext cx="3584591" cy="2285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673CE-4DC7-D27A-FEAA-56A84EFE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896" y="2950739"/>
            <a:ext cx="3647110" cy="28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6559650" y="509825"/>
            <a:ext cx="99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 txBox="1"/>
          <p:nvPr/>
        </p:nvSpPr>
        <p:spPr>
          <a:xfrm>
            <a:off x="1040780" y="1176399"/>
            <a:ext cx="68367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57539D"/>
                </a:solidFill>
                <a:latin typeface="Roboto Black"/>
                <a:ea typeface="Roboto Black"/>
                <a:cs typeface="Roboto Black"/>
                <a:sym typeface="Roboto Black"/>
              </a:rPr>
              <a:t>MERCI POUR VOTRE ATTENTION </a:t>
            </a:r>
            <a:endParaRPr sz="1800" dirty="0">
              <a:solidFill>
                <a:srgbClr val="57539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dk1"/>
                </a:solidFill>
                <a:latin typeface="+mn-lt"/>
                <a:ea typeface="Roboto Black"/>
                <a:cs typeface="Roboto Black"/>
                <a:sym typeface="Roboto Black"/>
              </a:rPr>
              <a:t>Réseau des Villes d’Asie du Sud-Est</a:t>
            </a:r>
            <a:endParaRPr dirty="0">
              <a:solidFill>
                <a:schemeClr val="dk1"/>
              </a:solidFill>
              <a:latin typeface="+mn-lt"/>
              <a:ea typeface="Roboto Black"/>
              <a:cs typeface="Roboto Black"/>
              <a:sym typeface="Roboto Black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2572118" y="2493108"/>
            <a:ext cx="3486696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latin typeface="+mj-lt"/>
                <a:ea typeface="Roboto"/>
                <a:cs typeface="Roboto"/>
                <a:sym typeface="Roboto"/>
              </a:rPr>
              <a:t>Contacts: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Roboto"/>
                <a:cs typeface="Roboto"/>
                <a:sym typeface="Roboto"/>
              </a:rPr>
              <a:t>Ville de Hue – Vietnam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Roboto"/>
                <a:cs typeface="Roboto"/>
                <a:sym typeface="Roboto"/>
              </a:rPr>
              <a:t>Monsieur Truong Minh </a:t>
            </a:r>
            <a:r>
              <a:rPr lang="en-US" dirty="0" err="1">
                <a:latin typeface="+mj-lt"/>
                <a:ea typeface="Roboto"/>
                <a:cs typeface="Roboto"/>
                <a:sym typeface="Roboto"/>
              </a:rPr>
              <a:t>Duc</a:t>
            </a:r>
            <a:endParaRPr lang="fr" dirty="0">
              <a:latin typeface="+mj-lt"/>
              <a:ea typeface="Roboto"/>
              <a:cs typeface="Roboto"/>
              <a:sym typeface="Roboto"/>
            </a:endParaRPr>
          </a:p>
          <a:p>
            <a:endParaRPr lang="fr"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-11325" y="0"/>
            <a:ext cx="169800" cy="5143500"/>
          </a:xfrm>
          <a:prstGeom prst="rect">
            <a:avLst/>
          </a:prstGeom>
          <a:solidFill>
            <a:srgbClr val="0AAE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  <p:pic>
        <p:nvPicPr>
          <p:cNvPr id="2" name="Google Shape;56;p13">
            <a:extLst>
              <a:ext uri="{FF2B5EF4-FFF2-40B4-BE49-F238E27FC236}">
                <a16:creationId xmlns:a16="http://schemas.microsoft.com/office/drawing/2014/main" id="{7FC025D0-44F1-1294-62F2-B8CC87EC86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32" y="4344486"/>
            <a:ext cx="474722" cy="40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839CCFA5-33D8-46BB-5AF9-57B3508E88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142" y="4308503"/>
            <a:ext cx="613805" cy="414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D1EF6F7F-4342-B24B-8A7D-D9F5CFF30607}"/>
              </a:ext>
            </a:extLst>
          </p:cNvPr>
          <p:cNvSpPr txBox="1"/>
          <p:nvPr/>
        </p:nvSpPr>
        <p:spPr>
          <a:xfrm>
            <a:off x="5473875" y="4722507"/>
            <a:ext cx="328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Roboto"/>
                <a:ea typeface="Roboto"/>
                <a:cs typeface="Roboto"/>
                <a:sym typeface="Roboto"/>
              </a:rPr>
              <a:t>Avec le soutien financier de la Commission Européenne</a:t>
            </a:r>
            <a:endParaRPr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4298013C-14B7-D46A-2281-8A9912EF2E2B}"/>
              </a:ext>
            </a:extLst>
          </p:cNvPr>
          <p:cNvSpPr/>
          <p:nvPr/>
        </p:nvSpPr>
        <p:spPr>
          <a:xfrm>
            <a:off x="-49237" y="0"/>
            <a:ext cx="207712" cy="5143500"/>
          </a:xfrm>
          <a:prstGeom prst="rect">
            <a:avLst/>
          </a:prstGeom>
          <a:solidFill>
            <a:srgbClr val="57539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53522095D4846A2CC2738E998CC3E" ma:contentTypeVersion="15" ma:contentTypeDescription="Crée un document." ma:contentTypeScope="" ma:versionID="1ed8206735aa75fb4ae1828ddbeac6f5">
  <xsd:schema xmlns:xsd="http://www.w3.org/2001/XMLSchema" xmlns:xs="http://www.w3.org/2001/XMLSchema" xmlns:p="http://schemas.microsoft.com/office/2006/metadata/properties" xmlns:ns2="877f4551-64ef-443f-a6eb-789f07c4fced" xmlns:ns3="edff6cb5-b610-46b8-b000-481b2d4b3329" targetNamespace="http://schemas.microsoft.com/office/2006/metadata/properties" ma:root="true" ma:fieldsID="935bdfde188430c40eb689d9fe62d5f3" ns2:_="" ns3:_="">
    <xsd:import namespace="877f4551-64ef-443f-a6eb-789f07c4fced"/>
    <xsd:import namespace="edff6cb5-b610-46b8-b000-481b2d4b33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f4551-64ef-443f-a6eb-789f07c4f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b1926f21-084d-4614-826e-e7dbb2203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f6cb5-b610-46b8-b000-481b2d4b33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05c452-fe15-4790-a5b0-600840b7885d}" ma:internalName="TaxCatchAll" ma:showField="CatchAllData" ma:web="edff6cb5-b610-46b8-b000-481b2d4b3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7f4551-64ef-443f-a6eb-789f07c4fced">
      <Terms xmlns="http://schemas.microsoft.com/office/infopath/2007/PartnerControls"/>
    </lcf76f155ced4ddcb4097134ff3c332f>
    <TaxCatchAll xmlns="edff6cb5-b610-46b8-b000-481b2d4b3329" xsi:nil="true"/>
  </documentManagement>
</p:properties>
</file>

<file path=customXml/itemProps1.xml><?xml version="1.0" encoding="utf-8"?>
<ds:datastoreItem xmlns:ds="http://schemas.openxmlformats.org/officeDocument/2006/customXml" ds:itemID="{C3EE3B76-318E-4C90-A423-8FDDDE497394}"/>
</file>

<file path=customXml/itemProps2.xml><?xml version="1.0" encoding="utf-8"?>
<ds:datastoreItem xmlns:ds="http://schemas.openxmlformats.org/officeDocument/2006/customXml" ds:itemID="{9CB2210A-4F64-42B6-A4FE-A69A68B42E9A}"/>
</file>

<file path=customXml/itemProps3.xml><?xml version="1.0" encoding="utf-8"?>
<ds:datastoreItem xmlns:ds="http://schemas.openxmlformats.org/officeDocument/2006/customXml" ds:itemID="{9F871809-865F-4742-AA01-523C430E81AE}"/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1238</Words>
  <Application>Microsoft Office PowerPoint</Application>
  <PresentationFormat>On-screen Show (16:9)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</vt:lpstr>
      <vt:lpstr>Calibri</vt:lpstr>
      <vt:lpstr>Arial</vt:lpstr>
      <vt:lpstr>Roboto Black</vt:lpstr>
      <vt:lpstr>Simple Light</vt:lpstr>
      <vt:lpstr>PowerPoint Presentation</vt:lpstr>
      <vt:lpstr>Contexte </vt:lpstr>
      <vt:lpstr>Probléme identifié </vt:lpstr>
      <vt:lpstr>Les actions &amp; activités </vt:lpstr>
      <vt:lpstr>Les acteurs de mise en œuvre </vt:lpstr>
      <vt:lpstr>Les challenges </vt:lpstr>
      <vt:lpstr>Les résultats obtenus ou attendus</vt:lpstr>
      <vt:lpstr>Les leçons apprises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hoangthi nhu quynh</cp:lastModifiedBy>
  <cp:revision>56</cp:revision>
  <cp:lastPrinted>2024-05-13T08:41:32Z</cp:lastPrinted>
  <dcterms:modified xsi:type="dcterms:W3CDTF">2024-05-19T15:58:06Z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0x010100DB053522095D4846A2CC2738E998CC3E</vt:lpwstr>
  </property>
</Properties>
</file>