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8" r:id="rId2"/>
    <p:sldId id="281" r:id="rId3"/>
    <p:sldId id="283" r:id="rId4"/>
    <p:sldId id="263" r:id="rId5"/>
    <p:sldId id="286" r:id="rId6"/>
    <p:sldId id="285" r:id="rId7"/>
    <p:sldId id="299" r:id="rId8"/>
    <p:sldId id="298" r:id="rId9"/>
    <p:sldId id="288" r:id="rId10"/>
    <p:sldId id="293" r:id="rId11"/>
    <p:sldId id="295" r:id="rId12"/>
    <p:sldId id="2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51" autoAdjust="0"/>
    <p:restoredTop sz="94660"/>
  </p:normalViewPr>
  <p:slideViewPr>
    <p:cSldViewPr snapToGrid="0">
      <p:cViewPr varScale="1">
        <p:scale>
          <a:sx n="89" d="100"/>
          <a:sy n="89" d="100"/>
        </p:scale>
        <p:origin x="192"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5C9F7-E9D9-F54E-9937-FF1A668B2C8A}" type="doc">
      <dgm:prSet loTypeId="urn:microsoft.com/office/officeart/2005/8/layout/process4" loCatId="process" qsTypeId="urn:microsoft.com/office/officeart/2005/8/quickstyle/simple2" qsCatId="simple" csTypeId="urn:microsoft.com/office/officeart/2005/8/colors/colorful1" csCatId="colorful" phldr="1"/>
      <dgm:spPr/>
      <dgm:t>
        <a:bodyPr/>
        <a:lstStyle/>
        <a:p>
          <a:endParaRPr lang="en-US"/>
        </a:p>
      </dgm:t>
    </dgm:pt>
    <dgm:pt modelId="{C6E085EB-CED6-2844-84C6-94B86470F942}">
      <dgm:prSet/>
      <dgm:spPr/>
      <dgm:t>
        <a:bodyPr/>
        <a:lstStyle/>
        <a:p>
          <a:r>
            <a:rPr lang="en-US" dirty="0"/>
            <a:t>Province Area: 11,702 km2</a:t>
          </a:r>
        </a:p>
        <a:p>
          <a:r>
            <a:rPr lang="en-US" dirty="0"/>
            <a:t>Population: 997,169  </a:t>
          </a:r>
        </a:p>
      </dgm:t>
    </dgm:pt>
    <dgm:pt modelId="{C5CF776A-7C4C-0140-8CB7-D280A4D266D9}" type="parTrans" cxnId="{653BA56D-16FE-624F-8C02-930201034C55}">
      <dgm:prSet/>
      <dgm:spPr/>
      <dgm:t>
        <a:bodyPr/>
        <a:lstStyle/>
        <a:p>
          <a:endParaRPr lang="en-US"/>
        </a:p>
      </dgm:t>
    </dgm:pt>
    <dgm:pt modelId="{08CB831E-CC32-8545-BD1B-58EB60B5AF2E}" type="sibTrans" cxnId="{653BA56D-16FE-624F-8C02-930201034C55}">
      <dgm:prSet/>
      <dgm:spPr/>
      <dgm:t>
        <a:bodyPr/>
        <a:lstStyle/>
        <a:p>
          <a:endParaRPr lang="en-US"/>
        </a:p>
      </dgm:t>
    </dgm:pt>
    <dgm:pt modelId="{FC599F87-1769-7540-A5F4-700D6186DB3A}">
      <dgm:prSet/>
      <dgm:spPr/>
      <dgm:t>
        <a:bodyPr/>
        <a:lstStyle/>
        <a:p>
          <a:r>
            <a:rPr lang="en-US" dirty="0" err="1"/>
            <a:t>Battambang</a:t>
          </a:r>
          <a:r>
            <a:rPr lang="en-US" dirty="0"/>
            <a:t> City area: 293 km2</a:t>
          </a:r>
        </a:p>
        <a:p>
          <a:r>
            <a:rPr lang="en-US" dirty="0"/>
            <a:t>Population: 119,251</a:t>
          </a:r>
        </a:p>
      </dgm:t>
    </dgm:pt>
    <dgm:pt modelId="{343982C5-0943-724C-9C28-570247FFB9C6}" type="parTrans" cxnId="{6C4EDF92-10BD-6A47-A102-1F51C3B53FB7}">
      <dgm:prSet/>
      <dgm:spPr/>
      <dgm:t>
        <a:bodyPr/>
        <a:lstStyle/>
        <a:p>
          <a:endParaRPr lang="en-US"/>
        </a:p>
      </dgm:t>
    </dgm:pt>
    <dgm:pt modelId="{E34C1E1B-4982-FC49-A42F-DC113574C495}" type="sibTrans" cxnId="{6C4EDF92-10BD-6A47-A102-1F51C3B53FB7}">
      <dgm:prSet/>
      <dgm:spPr/>
      <dgm:t>
        <a:bodyPr/>
        <a:lstStyle/>
        <a:p>
          <a:endParaRPr lang="en-US"/>
        </a:p>
      </dgm:t>
    </dgm:pt>
    <dgm:pt modelId="{2D534007-7CC5-2B4C-AC78-5D25CDE8C824}">
      <dgm:prSet/>
      <dgm:spPr/>
      <dgm:t>
        <a:bodyPr/>
        <a:lstStyle/>
        <a:p>
          <a:r>
            <a:rPr lang="en-US" dirty="0"/>
            <a:t>Art, Culture, Heritage, Architecture, Gastronomy</a:t>
          </a:r>
        </a:p>
      </dgm:t>
    </dgm:pt>
    <dgm:pt modelId="{E650643F-100C-6F49-83E3-88C62DD5752F}" type="sibTrans" cxnId="{17FFBBB0-70A7-3142-BA37-65BB9F3ACBE9}">
      <dgm:prSet/>
      <dgm:spPr/>
      <dgm:t>
        <a:bodyPr/>
        <a:lstStyle/>
        <a:p>
          <a:endParaRPr lang="en-US"/>
        </a:p>
      </dgm:t>
    </dgm:pt>
    <dgm:pt modelId="{C8CDAB63-718F-D944-85E4-369E41D6A3B2}" type="parTrans" cxnId="{17FFBBB0-70A7-3142-BA37-65BB9F3ACBE9}">
      <dgm:prSet/>
      <dgm:spPr/>
      <dgm:t>
        <a:bodyPr/>
        <a:lstStyle/>
        <a:p>
          <a:endParaRPr lang="en-US"/>
        </a:p>
      </dgm:t>
    </dgm:pt>
    <dgm:pt modelId="{176C6E71-4561-F647-AE63-3A15D27626A1}" type="pres">
      <dgm:prSet presAssocID="{FA75C9F7-E9D9-F54E-9937-FF1A668B2C8A}" presName="Name0" presStyleCnt="0">
        <dgm:presLayoutVars>
          <dgm:dir/>
          <dgm:animLvl val="lvl"/>
          <dgm:resizeHandles val="exact"/>
        </dgm:presLayoutVars>
      </dgm:prSet>
      <dgm:spPr/>
    </dgm:pt>
    <dgm:pt modelId="{449D3216-F76C-114A-9572-E883BE53FB3A}" type="pres">
      <dgm:prSet presAssocID="{2D534007-7CC5-2B4C-AC78-5D25CDE8C824}" presName="boxAndChildren" presStyleCnt="0"/>
      <dgm:spPr/>
    </dgm:pt>
    <dgm:pt modelId="{6F4C5D58-2473-C54B-B922-211094A5BE8D}" type="pres">
      <dgm:prSet presAssocID="{2D534007-7CC5-2B4C-AC78-5D25CDE8C824}" presName="parentTextBox" presStyleLbl="node1" presStyleIdx="0" presStyleCnt="3"/>
      <dgm:spPr/>
    </dgm:pt>
    <dgm:pt modelId="{6C089B41-45A0-2143-8F5C-51C2CF2A40CF}" type="pres">
      <dgm:prSet presAssocID="{E34C1E1B-4982-FC49-A42F-DC113574C495}" presName="sp" presStyleCnt="0"/>
      <dgm:spPr/>
    </dgm:pt>
    <dgm:pt modelId="{B9E7E57B-B60D-D946-9BE3-B4280D74B4A7}" type="pres">
      <dgm:prSet presAssocID="{FC599F87-1769-7540-A5F4-700D6186DB3A}" presName="arrowAndChildren" presStyleCnt="0"/>
      <dgm:spPr/>
    </dgm:pt>
    <dgm:pt modelId="{28281C82-D537-0C4F-BC58-DAA03207DB77}" type="pres">
      <dgm:prSet presAssocID="{FC599F87-1769-7540-A5F4-700D6186DB3A}" presName="parentTextArrow" presStyleLbl="node1" presStyleIdx="1" presStyleCnt="3"/>
      <dgm:spPr/>
    </dgm:pt>
    <dgm:pt modelId="{F9471003-4E44-B641-8CF0-8AD5480DB239}" type="pres">
      <dgm:prSet presAssocID="{08CB831E-CC32-8545-BD1B-58EB60B5AF2E}" presName="sp" presStyleCnt="0"/>
      <dgm:spPr/>
    </dgm:pt>
    <dgm:pt modelId="{DE01F878-43AD-2445-B462-61BDE13F6AC3}" type="pres">
      <dgm:prSet presAssocID="{C6E085EB-CED6-2844-84C6-94B86470F942}" presName="arrowAndChildren" presStyleCnt="0"/>
      <dgm:spPr/>
    </dgm:pt>
    <dgm:pt modelId="{78BA4BB9-2DE6-A042-8CBA-81959566985D}" type="pres">
      <dgm:prSet presAssocID="{C6E085EB-CED6-2844-84C6-94B86470F942}" presName="parentTextArrow" presStyleLbl="node1" presStyleIdx="2" presStyleCnt="3"/>
      <dgm:spPr/>
    </dgm:pt>
  </dgm:ptLst>
  <dgm:cxnLst>
    <dgm:cxn modelId="{C6B07811-9924-B440-BF5F-CD32652C0EC2}" type="presOf" srcId="{FA75C9F7-E9D9-F54E-9937-FF1A668B2C8A}" destId="{176C6E71-4561-F647-AE63-3A15D27626A1}" srcOrd="0" destOrd="0" presId="urn:microsoft.com/office/officeart/2005/8/layout/process4"/>
    <dgm:cxn modelId="{1BF3F721-2518-4849-AF35-687126BB160D}" type="presOf" srcId="{FC599F87-1769-7540-A5F4-700D6186DB3A}" destId="{28281C82-D537-0C4F-BC58-DAA03207DB77}" srcOrd="0" destOrd="0" presId="urn:microsoft.com/office/officeart/2005/8/layout/process4"/>
    <dgm:cxn modelId="{EB70BF30-9E68-8E40-8C00-2D012B63354B}" type="presOf" srcId="{C6E085EB-CED6-2844-84C6-94B86470F942}" destId="{78BA4BB9-2DE6-A042-8CBA-81959566985D}" srcOrd="0" destOrd="0" presId="urn:microsoft.com/office/officeart/2005/8/layout/process4"/>
    <dgm:cxn modelId="{653BA56D-16FE-624F-8C02-930201034C55}" srcId="{FA75C9F7-E9D9-F54E-9937-FF1A668B2C8A}" destId="{C6E085EB-CED6-2844-84C6-94B86470F942}" srcOrd="0" destOrd="0" parTransId="{C5CF776A-7C4C-0140-8CB7-D280A4D266D9}" sibTransId="{08CB831E-CC32-8545-BD1B-58EB60B5AF2E}"/>
    <dgm:cxn modelId="{6C4EDF92-10BD-6A47-A102-1F51C3B53FB7}" srcId="{FA75C9F7-E9D9-F54E-9937-FF1A668B2C8A}" destId="{FC599F87-1769-7540-A5F4-700D6186DB3A}" srcOrd="1" destOrd="0" parTransId="{343982C5-0943-724C-9C28-570247FFB9C6}" sibTransId="{E34C1E1B-4982-FC49-A42F-DC113574C495}"/>
    <dgm:cxn modelId="{5E2BC19C-0A8A-144D-9346-6D6ECB75630D}" type="presOf" srcId="{2D534007-7CC5-2B4C-AC78-5D25CDE8C824}" destId="{6F4C5D58-2473-C54B-B922-211094A5BE8D}" srcOrd="0" destOrd="0" presId="urn:microsoft.com/office/officeart/2005/8/layout/process4"/>
    <dgm:cxn modelId="{17FFBBB0-70A7-3142-BA37-65BB9F3ACBE9}" srcId="{FA75C9F7-E9D9-F54E-9937-FF1A668B2C8A}" destId="{2D534007-7CC5-2B4C-AC78-5D25CDE8C824}" srcOrd="2" destOrd="0" parTransId="{C8CDAB63-718F-D944-85E4-369E41D6A3B2}" sibTransId="{E650643F-100C-6F49-83E3-88C62DD5752F}"/>
    <dgm:cxn modelId="{360B2BE7-3CB4-B944-A053-4DFFFBBD5389}" type="presParOf" srcId="{176C6E71-4561-F647-AE63-3A15D27626A1}" destId="{449D3216-F76C-114A-9572-E883BE53FB3A}" srcOrd="0" destOrd="0" presId="urn:microsoft.com/office/officeart/2005/8/layout/process4"/>
    <dgm:cxn modelId="{A69DB4A1-315E-8F44-A8D6-3CF6F3B7C140}" type="presParOf" srcId="{449D3216-F76C-114A-9572-E883BE53FB3A}" destId="{6F4C5D58-2473-C54B-B922-211094A5BE8D}" srcOrd="0" destOrd="0" presId="urn:microsoft.com/office/officeart/2005/8/layout/process4"/>
    <dgm:cxn modelId="{905A547B-5462-D343-B729-AD770288A08E}" type="presParOf" srcId="{176C6E71-4561-F647-AE63-3A15D27626A1}" destId="{6C089B41-45A0-2143-8F5C-51C2CF2A40CF}" srcOrd="1" destOrd="0" presId="urn:microsoft.com/office/officeart/2005/8/layout/process4"/>
    <dgm:cxn modelId="{4E99F370-3BCF-124A-873F-D92902D9DC69}" type="presParOf" srcId="{176C6E71-4561-F647-AE63-3A15D27626A1}" destId="{B9E7E57B-B60D-D946-9BE3-B4280D74B4A7}" srcOrd="2" destOrd="0" presId="urn:microsoft.com/office/officeart/2005/8/layout/process4"/>
    <dgm:cxn modelId="{33B3F954-734D-C644-B934-29E9BB485D53}" type="presParOf" srcId="{B9E7E57B-B60D-D946-9BE3-B4280D74B4A7}" destId="{28281C82-D537-0C4F-BC58-DAA03207DB77}" srcOrd="0" destOrd="0" presId="urn:microsoft.com/office/officeart/2005/8/layout/process4"/>
    <dgm:cxn modelId="{F3F475A2-BD96-A048-8286-DCC7C4F2232B}" type="presParOf" srcId="{176C6E71-4561-F647-AE63-3A15D27626A1}" destId="{F9471003-4E44-B641-8CF0-8AD5480DB239}" srcOrd="3" destOrd="0" presId="urn:microsoft.com/office/officeart/2005/8/layout/process4"/>
    <dgm:cxn modelId="{C9E65EF5-E271-7544-BB32-E3190FA5631C}" type="presParOf" srcId="{176C6E71-4561-F647-AE63-3A15D27626A1}" destId="{DE01F878-43AD-2445-B462-61BDE13F6AC3}" srcOrd="4" destOrd="0" presId="urn:microsoft.com/office/officeart/2005/8/layout/process4"/>
    <dgm:cxn modelId="{32A43002-FB3D-964C-B03D-0835F5E16A89}" type="presParOf" srcId="{DE01F878-43AD-2445-B462-61BDE13F6AC3}" destId="{78BA4BB9-2DE6-A042-8CBA-81959566985D}"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AB279-0E87-6D4D-85C8-9485A8E943FD}"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8CAA1EAD-6CE4-104F-9878-ED700397582E}">
      <dgm:prSet phldrT="[Text]" custT="1"/>
      <dgm:spPr/>
      <dgm:t>
        <a:bodyPr/>
        <a:lstStyle/>
        <a:p>
          <a:r>
            <a:rPr lang="en-US" sz="2400" b="1" dirty="0"/>
            <a:t>Clean</a:t>
          </a:r>
        </a:p>
        <a:p>
          <a:r>
            <a:rPr lang="en-US" sz="1400" dirty="0"/>
            <a:t>Successful Solid &amp; Liquid waste management system</a:t>
          </a:r>
        </a:p>
      </dgm:t>
    </dgm:pt>
    <dgm:pt modelId="{A8BB9D00-80B9-664F-9B62-A3CBFCD7DE09}" type="parTrans" cxnId="{74AE99A2-4E31-D343-AB21-9DC6918A649B}">
      <dgm:prSet/>
      <dgm:spPr/>
      <dgm:t>
        <a:bodyPr/>
        <a:lstStyle/>
        <a:p>
          <a:endParaRPr lang="en-US"/>
        </a:p>
      </dgm:t>
    </dgm:pt>
    <dgm:pt modelId="{ECACA5AB-5987-3042-9B86-6AB155D80A77}" type="sibTrans" cxnId="{74AE99A2-4E31-D343-AB21-9DC6918A649B}">
      <dgm:prSet/>
      <dgm:spPr/>
      <dgm:t>
        <a:bodyPr/>
        <a:lstStyle/>
        <a:p>
          <a:endParaRPr lang="en-US"/>
        </a:p>
      </dgm:t>
    </dgm:pt>
    <dgm:pt modelId="{E45F8777-1562-6441-A40F-D744A93A6EA2}">
      <dgm:prSet phldrT="[Text]" custT="1"/>
      <dgm:spPr/>
      <dgm:t>
        <a:bodyPr/>
        <a:lstStyle/>
        <a:p>
          <a:r>
            <a:rPr lang="en-US" sz="2400" b="1" dirty="0"/>
            <a:t>Green</a:t>
          </a:r>
          <a:endParaRPr lang="en-US" sz="2700" b="1" dirty="0"/>
        </a:p>
        <a:p>
          <a:r>
            <a:rPr lang="en-US" sz="1400" dirty="0"/>
            <a:t>City Greening to combat global warming effect counter global warming effect such as extreme urban heat and urban flood</a:t>
          </a:r>
        </a:p>
      </dgm:t>
    </dgm:pt>
    <dgm:pt modelId="{4BEB83E0-5023-1C4A-A691-8D7FCDC966D6}" type="parTrans" cxnId="{4EED7A78-B403-114D-A261-5795F2E6246B}">
      <dgm:prSet/>
      <dgm:spPr/>
      <dgm:t>
        <a:bodyPr/>
        <a:lstStyle/>
        <a:p>
          <a:endParaRPr lang="en-US"/>
        </a:p>
      </dgm:t>
    </dgm:pt>
    <dgm:pt modelId="{8C5C6576-6A50-834E-B13F-104060A03058}" type="sibTrans" cxnId="{4EED7A78-B403-114D-A261-5795F2E6246B}">
      <dgm:prSet/>
      <dgm:spPr/>
      <dgm:t>
        <a:bodyPr/>
        <a:lstStyle/>
        <a:p>
          <a:endParaRPr lang="en-US"/>
        </a:p>
      </dgm:t>
    </dgm:pt>
    <dgm:pt modelId="{BFBB8415-E5C0-BB49-BDB6-FAA6008AB157}">
      <dgm:prSet phldrT="[Text]" custT="1"/>
      <dgm:spPr/>
      <dgm:t>
        <a:bodyPr/>
        <a:lstStyle/>
        <a:p>
          <a:r>
            <a:rPr lang="en-US" sz="2400" b="1" dirty="0"/>
            <a:t>Smart</a:t>
          </a:r>
        </a:p>
        <a:p>
          <a:r>
            <a:rPr lang="en-US" sz="1400" dirty="0"/>
            <a:t>Using smart technology as solutions &amp; improve citizens’ life quality </a:t>
          </a:r>
        </a:p>
      </dgm:t>
    </dgm:pt>
    <dgm:pt modelId="{5653BE63-5908-3044-BBAE-2432612DD863}" type="parTrans" cxnId="{DB9540E2-51AE-8E45-84FF-3EBE91981FEC}">
      <dgm:prSet/>
      <dgm:spPr/>
      <dgm:t>
        <a:bodyPr/>
        <a:lstStyle/>
        <a:p>
          <a:endParaRPr lang="en-US"/>
        </a:p>
      </dgm:t>
    </dgm:pt>
    <dgm:pt modelId="{9C39C0BD-E2B7-9044-BFF2-38740842DD11}" type="sibTrans" cxnId="{DB9540E2-51AE-8E45-84FF-3EBE91981FEC}">
      <dgm:prSet/>
      <dgm:spPr/>
      <dgm:t>
        <a:bodyPr/>
        <a:lstStyle/>
        <a:p>
          <a:endParaRPr lang="en-US"/>
        </a:p>
      </dgm:t>
    </dgm:pt>
    <dgm:pt modelId="{37658DB8-75AC-7F45-882E-29BE13FB943E}">
      <dgm:prSet phldrT="[Text]" custT="1"/>
      <dgm:spPr/>
      <dgm:t>
        <a:bodyPr/>
        <a:lstStyle/>
        <a:p>
          <a:r>
            <a:rPr lang="en-US" sz="2400" b="1" dirty="0"/>
            <a:t>Walkable</a:t>
          </a:r>
        </a:p>
        <a:p>
          <a:r>
            <a:rPr lang="en-US" sz="1400" dirty="0"/>
            <a:t>Create walkable sidewalk and public spaces to encourage people to come outdoor and participate in a more active lifestyle while making sure vulnerable groups are included (elders and disable citizens) </a:t>
          </a:r>
        </a:p>
      </dgm:t>
    </dgm:pt>
    <dgm:pt modelId="{ED18BDAA-9140-E24C-9356-00A7F42B7B0D}" type="parTrans" cxnId="{398B957D-110A-0D42-A605-E045D46EF129}">
      <dgm:prSet/>
      <dgm:spPr/>
      <dgm:t>
        <a:bodyPr/>
        <a:lstStyle/>
        <a:p>
          <a:endParaRPr lang="en-US"/>
        </a:p>
      </dgm:t>
    </dgm:pt>
    <dgm:pt modelId="{BBED48B4-22A7-8C46-B832-DB929B4ACB78}" type="sibTrans" cxnId="{398B957D-110A-0D42-A605-E045D46EF129}">
      <dgm:prSet/>
      <dgm:spPr/>
      <dgm:t>
        <a:bodyPr/>
        <a:lstStyle/>
        <a:p>
          <a:endParaRPr lang="en-US"/>
        </a:p>
      </dgm:t>
    </dgm:pt>
    <dgm:pt modelId="{E8EFBAD2-9E2F-D84E-BBD0-55979D1B7807}" type="pres">
      <dgm:prSet presAssocID="{13BAB279-0E87-6D4D-85C8-9485A8E943FD}" presName="matrix" presStyleCnt="0">
        <dgm:presLayoutVars>
          <dgm:chMax val="1"/>
          <dgm:dir/>
          <dgm:resizeHandles val="exact"/>
        </dgm:presLayoutVars>
      </dgm:prSet>
      <dgm:spPr/>
    </dgm:pt>
    <dgm:pt modelId="{862CD1DE-E03F-914B-AD3C-5C5324B051BB}" type="pres">
      <dgm:prSet presAssocID="{13BAB279-0E87-6D4D-85C8-9485A8E943FD}" presName="diamond" presStyleLbl="bgShp" presStyleIdx="0" presStyleCnt="1"/>
      <dgm:spPr/>
    </dgm:pt>
    <dgm:pt modelId="{902D8363-19FA-6F43-9817-84BD504B5EC8}" type="pres">
      <dgm:prSet presAssocID="{13BAB279-0E87-6D4D-85C8-9485A8E943FD}" presName="quad1" presStyleLbl="node1" presStyleIdx="0" presStyleCnt="4" custScaleX="300966" custLinFactX="-31778" custLinFactNeighborX="-100000">
        <dgm:presLayoutVars>
          <dgm:chMax val="0"/>
          <dgm:chPref val="0"/>
          <dgm:bulletEnabled val="1"/>
        </dgm:presLayoutVars>
      </dgm:prSet>
      <dgm:spPr/>
    </dgm:pt>
    <dgm:pt modelId="{3F05B44D-A203-6F47-B3E6-B247040658E2}" type="pres">
      <dgm:prSet presAssocID="{13BAB279-0E87-6D4D-85C8-9485A8E943FD}" presName="quad2" presStyleLbl="node1" presStyleIdx="1" presStyleCnt="4" custScaleX="300966" custLinFactX="31778" custLinFactNeighborX="100000">
        <dgm:presLayoutVars>
          <dgm:chMax val="0"/>
          <dgm:chPref val="0"/>
          <dgm:bulletEnabled val="1"/>
        </dgm:presLayoutVars>
      </dgm:prSet>
      <dgm:spPr/>
    </dgm:pt>
    <dgm:pt modelId="{AC1D23D5-00A3-C043-8CF3-A6E6AA3F7038}" type="pres">
      <dgm:prSet presAssocID="{13BAB279-0E87-6D4D-85C8-9485A8E943FD}" presName="quad3" presStyleLbl="node1" presStyleIdx="2" presStyleCnt="4" custScaleX="300966" custLinFactX="-31778" custLinFactNeighborX="-100000">
        <dgm:presLayoutVars>
          <dgm:chMax val="0"/>
          <dgm:chPref val="0"/>
          <dgm:bulletEnabled val="1"/>
        </dgm:presLayoutVars>
      </dgm:prSet>
      <dgm:spPr/>
    </dgm:pt>
    <dgm:pt modelId="{ABDBFF58-20BF-8440-86DE-4DFB03CF2C47}" type="pres">
      <dgm:prSet presAssocID="{13BAB279-0E87-6D4D-85C8-9485A8E943FD}" presName="quad4" presStyleLbl="node1" presStyleIdx="3" presStyleCnt="4" custScaleX="300966" custLinFactX="31778" custLinFactNeighborX="100000">
        <dgm:presLayoutVars>
          <dgm:chMax val="0"/>
          <dgm:chPref val="0"/>
          <dgm:bulletEnabled val="1"/>
        </dgm:presLayoutVars>
      </dgm:prSet>
      <dgm:spPr/>
    </dgm:pt>
  </dgm:ptLst>
  <dgm:cxnLst>
    <dgm:cxn modelId="{1F6FC514-0D31-7F48-A298-5882585C453A}" type="presOf" srcId="{E45F8777-1562-6441-A40F-D744A93A6EA2}" destId="{3F05B44D-A203-6F47-B3E6-B247040658E2}" srcOrd="0" destOrd="0" presId="urn:microsoft.com/office/officeart/2005/8/layout/matrix3"/>
    <dgm:cxn modelId="{DCC00154-0CEB-224C-A3D7-2DD077D1D51E}" type="presOf" srcId="{8CAA1EAD-6CE4-104F-9878-ED700397582E}" destId="{902D8363-19FA-6F43-9817-84BD504B5EC8}" srcOrd="0" destOrd="0" presId="urn:microsoft.com/office/officeart/2005/8/layout/matrix3"/>
    <dgm:cxn modelId="{4EED7A78-B403-114D-A261-5795F2E6246B}" srcId="{13BAB279-0E87-6D4D-85C8-9485A8E943FD}" destId="{E45F8777-1562-6441-A40F-D744A93A6EA2}" srcOrd="1" destOrd="0" parTransId="{4BEB83E0-5023-1C4A-A691-8D7FCDC966D6}" sibTransId="{8C5C6576-6A50-834E-B13F-104060A03058}"/>
    <dgm:cxn modelId="{398B957D-110A-0D42-A605-E045D46EF129}" srcId="{13BAB279-0E87-6D4D-85C8-9485A8E943FD}" destId="{37658DB8-75AC-7F45-882E-29BE13FB943E}" srcOrd="3" destOrd="0" parTransId="{ED18BDAA-9140-E24C-9356-00A7F42B7B0D}" sibTransId="{BBED48B4-22A7-8C46-B832-DB929B4ACB78}"/>
    <dgm:cxn modelId="{74AE99A2-4E31-D343-AB21-9DC6918A649B}" srcId="{13BAB279-0E87-6D4D-85C8-9485A8E943FD}" destId="{8CAA1EAD-6CE4-104F-9878-ED700397582E}" srcOrd="0" destOrd="0" parTransId="{A8BB9D00-80B9-664F-9B62-A3CBFCD7DE09}" sibTransId="{ECACA5AB-5987-3042-9B86-6AB155D80A77}"/>
    <dgm:cxn modelId="{29C054AF-96D5-3440-A1BA-BA806EAD7C89}" type="presOf" srcId="{37658DB8-75AC-7F45-882E-29BE13FB943E}" destId="{ABDBFF58-20BF-8440-86DE-4DFB03CF2C47}" srcOrd="0" destOrd="0" presId="urn:microsoft.com/office/officeart/2005/8/layout/matrix3"/>
    <dgm:cxn modelId="{919D3BCF-AD82-9F43-AD31-12A18E209A40}" type="presOf" srcId="{13BAB279-0E87-6D4D-85C8-9485A8E943FD}" destId="{E8EFBAD2-9E2F-D84E-BBD0-55979D1B7807}" srcOrd="0" destOrd="0" presId="urn:microsoft.com/office/officeart/2005/8/layout/matrix3"/>
    <dgm:cxn modelId="{DB9540E2-51AE-8E45-84FF-3EBE91981FEC}" srcId="{13BAB279-0E87-6D4D-85C8-9485A8E943FD}" destId="{BFBB8415-E5C0-BB49-BDB6-FAA6008AB157}" srcOrd="2" destOrd="0" parTransId="{5653BE63-5908-3044-BBAE-2432612DD863}" sibTransId="{9C39C0BD-E2B7-9044-BFF2-38740842DD11}"/>
    <dgm:cxn modelId="{6337B4F2-2DA4-1949-BDCB-E9ED330B34B3}" type="presOf" srcId="{BFBB8415-E5C0-BB49-BDB6-FAA6008AB157}" destId="{AC1D23D5-00A3-C043-8CF3-A6E6AA3F7038}" srcOrd="0" destOrd="0" presId="urn:microsoft.com/office/officeart/2005/8/layout/matrix3"/>
    <dgm:cxn modelId="{4CA6ABC1-D5EC-254E-8C80-C8BAF076284E}" type="presParOf" srcId="{E8EFBAD2-9E2F-D84E-BBD0-55979D1B7807}" destId="{862CD1DE-E03F-914B-AD3C-5C5324B051BB}" srcOrd="0" destOrd="0" presId="urn:microsoft.com/office/officeart/2005/8/layout/matrix3"/>
    <dgm:cxn modelId="{04ED761E-907F-C74E-A2CB-40C7CDF37646}" type="presParOf" srcId="{E8EFBAD2-9E2F-D84E-BBD0-55979D1B7807}" destId="{902D8363-19FA-6F43-9817-84BD504B5EC8}" srcOrd="1" destOrd="0" presId="urn:microsoft.com/office/officeart/2005/8/layout/matrix3"/>
    <dgm:cxn modelId="{8342903F-F18C-F040-A8E9-7893586C8593}" type="presParOf" srcId="{E8EFBAD2-9E2F-D84E-BBD0-55979D1B7807}" destId="{3F05B44D-A203-6F47-B3E6-B247040658E2}" srcOrd="2" destOrd="0" presId="urn:microsoft.com/office/officeart/2005/8/layout/matrix3"/>
    <dgm:cxn modelId="{C37C08D1-49AE-774D-980A-34EF3831E135}" type="presParOf" srcId="{E8EFBAD2-9E2F-D84E-BBD0-55979D1B7807}" destId="{AC1D23D5-00A3-C043-8CF3-A6E6AA3F7038}" srcOrd="3" destOrd="0" presId="urn:microsoft.com/office/officeart/2005/8/layout/matrix3"/>
    <dgm:cxn modelId="{7FBCC76E-AAD6-7D4C-91BF-F6DC40E04E82}" type="presParOf" srcId="{E8EFBAD2-9E2F-D84E-BBD0-55979D1B7807}" destId="{ABDBFF58-20BF-8440-86DE-4DFB03CF2C4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C5D58-2473-C54B-B922-211094A5BE8D}">
      <dsp:nvSpPr>
        <dsp:cNvPr id="0" name=""/>
        <dsp:cNvSpPr/>
      </dsp:nvSpPr>
      <dsp:spPr>
        <a:xfrm>
          <a:off x="0" y="2135341"/>
          <a:ext cx="4440677" cy="70086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Art, Culture, Heritage, Architecture, Gastronomy</a:t>
          </a:r>
        </a:p>
      </dsp:txBody>
      <dsp:txXfrm>
        <a:off x="0" y="2135341"/>
        <a:ext cx="4440677" cy="700866"/>
      </dsp:txXfrm>
    </dsp:sp>
    <dsp:sp modelId="{28281C82-D537-0C4F-BC58-DAA03207DB77}">
      <dsp:nvSpPr>
        <dsp:cNvPr id="0" name=""/>
        <dsp:cNvSpPr/>
      </dsp:nvSpPr>
      <dsp:spPr>
        <a:xfrm rot="10800000">
          <a:off x="0" y="1067921"/>
          <a:ext cx="4440677" cy="1077933"/>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err="1"/>
            <a:t>Battambang</a:t>
          </a:r>
          <a:r>
            <a:rPr lang="en-US" sz="1400" kern="1200" dirty="0"/>
            <a:t> City area: 293 km2</a:t>
          </a:r>
        </a:p>
        <a:p>
          <a:pPr marL="0" lvl="0" indent="0" algn="ctr" defTabSz="622300">
            <a:lnSpc>
              <a:spcPct val="90000"/>
            </a:lnSpc>
            <a:spcBef>
              <a:spcPct val="0"/>
            </a:spcBef>
            <a:spcAft>
              <a:spcPct val="35000"/>
            </a:spcAft>
            <a:buNone/>
          </a:pPr>
          <a:r>
            <a:rPr lang="en-US" sz="1400" kern="1200" dirty="0"/>
            <a:t>Population: 119,251</a:t>
          </a:r>
        </a:p>
      </dsp:txBody>
      <dsp:txXfrm rot="10800000">
        <a:off x="0" y="1067921"/>
        <a:ext cx="4440677" cy="700409"/>
      </dsp:txXfrm>
    </dsp:sp>
    <dsp:sp modelId="{78BA4BB9-2DE6-A042-8CBA-81959566985D}">
      <dsp:nvSpPr>
        <dsp:cNvPr id="0" name=""/>
        <dsp:cNvSpPr/>
      </dsp:nvSpPr>
      <dsp:spPr>
        <a:xfrm rot="10800000">
          <a:off x="0" y="501"/>
          <a:ext cx="4440677" cy="1077933"/>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Province Area: 11,702 km2</a:t>
          </a:r>
        </a:p>
        <a:p>
          <a:pPr marL="0" lvl="0" indent="0" algn="ctr" defTabSz="622300">
            <a:lnSpc>
              <a:spcPct val="90000"/>
            </a:lnSpc>
            <a:spcBef>
              <a:spcPct val="0"/>
            </a:spcBef>
            <a:spcAft>
              <a:spcPct val="35000"/>
            </a:spcAft>
            <a:buNone/>
          </a:pPr>
          <a:r>
            <a:rPr lang="en-US" sz="1400" kern="1200" dirty="0"/>
            <a:t>Population: 997,169  </a:t>
          </a:r>
        </a:p>
      </dsp:txBody>
      <dsp:txXfrm rot="10800000">
        <a:off x="0" y="501"/>
        <a:ext cx="4440677" cy="700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CD1DE-E03F-914B-AD3C-5C5324B051BB}">
      <dsp:nvSpPr>
        <dsp:cNvPr id="0" name=""/>
        <dsp:cNvSpPr/>
      </dsp:nvSpPr>
      <dsp:spPr>
        <a:xfrm>
          <a:off x="3082131"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D8363-19FA-6F43-9817-84BD504B5EC8}">
      <dsp:nvSpPr>
        <dsp:cNvPr id="0" name=""/>
        <dsp:cNvSpPr/>
      </dsp:nvSpPr>
      <dsp:spPr>
        <a:xfrm>
          <a:off x="0" y="413377"/>
          <a:ext cx="5107458"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Clean</a:t>
          </a:r>
        </a:p>
        <a:p>
          <a:pPr marL="0" lvl="0" indent="0" algn="ctr" defTabSz="1066800">
            <a:lnSpc>
              <a:spcPct val="90000"/>
            </a:lnSpc>
            <a:spcBef>
              <a:spcPct val="0"/>
            </a:spcBef>
            <a:spcAft>
              <a:spcPct val="35000"/>
            </a:spcAft>
            <a:buNone/>
          </a:pPr>
          <a:r>
            <a:rPr lang="en-US" sz="1400" kern="1200" dirty="0"/>
            <a:t>Successful Solid &amp; Liquid waste management system</a:t>
          </a:r>
        </a:p>
      </dsp:txBody>
      <dsp:txXfrm>
        <a:off x="82842" y="496219"/>
        <a:ext cx="4941774" cy="1531337"/>
      </dsp:txXfrm>
    </dsp:sp>
    <dsp:sp modelId="{3F05B44D-A203-6F47-B3E6-B247040658E2}">
      <dsp:nvSpPr>
        <dsp:cNvPr id="0" name=""/>
        <dsp:cNvSpPr/>
      </dsp:nvSpPr>
      <dsp:spPr>
        <a:xfrm>
          <a:off x="5408141" y="413377"/>
          <a:ext cx="5107458"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Green</a:t>
          </a:r>
          <a:endParaRPr lang="en-US" sz="2700" b="1" kern="1200" dirty="0"/>
        </a:p>
        <a:p>
          <a:pPr marL="0" lvl="0" indent="0" algn="ctr" defTabSz="1066800">
            <a:lnSpc>
              <a:spcPct val="90000"/>
            </a:lnSpc>
            <a:spcBef>
              <a:spcPct val="0"/>
            </a:spcBef>
            <a:spcAft>
              <a:spcPct val="35000"/>
            </a:spcAft>
            <a:buNone/>
          </a:pPr>
          <a:r>
            <a:rPr lang="en-US" sz="1400" kern="1200" dirty="0"/>
            <a:t>City Greening to combat global warming effect counter global warming effect such as extreme urban heat and urban flood</a:t>
          </a:r>
        </a:p>
      </dsp:txBody>
      <dsp:txXfrm>
        <a:off x="5490983" y="496219"/>
        <a:ext cx="4941774" cy="1531337"/>
      </dsp:txXfrm>
    </dsp:sp>
    <dsp:sp modelId="{AC1D23D5-00A3-C043-8CF3-A6E6AA3F7038}">
      <dsp:nvSpPr>
        <dsp:cNvPr id="0" name=""/>
        <dsp:cNvSpPr/>
      </dsp:nvSpPr>
      <dsp:spPr>
        <a:xfrm>
          <a:off x="0" y="2240939"/>
          <a:ext cx="5107458"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Smart</a:t>
          </a:r>
        </a:p>
        <a:p>
          <a:pPr marL="0" lvl="0" indent="0" algn="ctr" defTabSz="1066800">
            <a:lnSpc>
              <a:spcPct val="90000"/>
            </a:lnSpc>
            <a:spcBef>
              <a:spcPct val="0"/>
            </a:spcBef>
            <a:spcAft>
              <a:spcPct val="35000"/>
            </a:spcAft>
            <a:buNone/>
          </a:pPr>
          <a:r>
            <a:rPr lang="en-US" sz="1400" kern="1200" dirty="0"/>
            <a:t>Using smart technology as solutions &amp; improve citizens’ life quality </a:t>
          </a:r>
        </a:p>
      </dsp:txBody>
      <dsp:txXfrm>
        <a:off x="82842" y="2323781"/>
        <a:ext cx="4941774" cy="1531337"/>
      </dsp:txXfrm>
    </dsp:sp>
    <dsp:sp modelId="{ABDBFF58-20BF-8440-86DE-4DFB03CF2C47}">
      <dsp:nvSpPr>
        <dsp:cNvPr id="0" name=""/>
        <dsp:cNvSpPr/>
      </dsp:nvSpPr>
      <dsp:spPr>
        <a:xfrm>
          <a:off x="5408141" y="2240939"/>
          <a:ext cx="5107458"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Walkable</a:t>
          </a:r>
        </a:p>
        <a:p>
          <a:pPr marL="0" lvl="0" indent="0" algn="ctr" defTabSz="1066800">
            <a:lnSpc>
              <a:spcPct val="90000"/>
            </a:lnSpc>
            <a:spcBef>
              <a:spcPct val="0"/>
            </a:spcBef>
            <a:spcAft>
              <a:spcPct val="35000"/>
            </a:spcAft>
            <a:buNone/>
          </a:pPr>
          <a:r>
            <a:rPr lang="en-US" sz="1400" kern="1200" dirty="0"/>
            <a:t>Create walkable sidewalk and public spaces to encourage people to come outdoor and participate in a more active lifestyle while making sure vulnerable groups are included (elders and disable citizens) </a:t>
          </a:r>
        </a:p>
      </dsp:txBody>
      <dsp:txXfrm>
        <a:off x="5490983" y="2323781"/>
        <a:ext cx="4941774"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E6FFD-B325-46F2-93C9-71C1576934FE}" type="datetimeFigureOut">
              <a:rPr lang="en-US" smtClean="0"/>
              <a:t>5/19/24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ABEAB-F4CD-4964-AD0C-AA10787D9B89}" type="slidenum">
              <a:rPr lang="en-US" smtClean="0"/>
              <a:t>‹#›</a:t>
            </a:fld>
            <a:endParaRPr lang="en-US"/>
          </a:p>
        </p:txBody>
      </p:sp>
    </p:spTree>
    <p:extLst>
      <p:ext uri="{BB962C8B-B14F-4D97-AF65-F5344CB8AC3E}">
        <p14:creationId xmlns:p14="http://schemas.microsoft.com/office/powerpoint/2010/main" val="152525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D02729-54C6-4CBA-8568-979BB236B6B0}"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46357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02729-54C6-4CBA-8568-979BB236B6B0}"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804122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02729-54C6-4CBA-8568-979BB236B6B0}"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258815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02729-54C6-4CBA-8568-979BB236B6B0}"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370220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D02729-54C6-4CBA-8568-979BB236B6B0}" type="datetimeFigureOut">
              <a:rPr lang="en-US" smtClean="0"/>
              <a:t>5/19/24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23100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D02729-54C6-4CBA-8568-979BB236B6B0}"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43384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D02729-54C6-4CBA-8568-979BB236B6B0}" type="datetimeFigureOut">
              <a:rPr lang="en-US" smtClean="0"/>
              <a:t>5/19/24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80715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D02729-54C6-4CBA-8568-979BB236B6B0}" type="datetimeFigureOut">
              <a:rPr lang="en-US" smtClean="0"/>
              <a:t>5/19/24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264572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02729-54C6-4CBA-8568-979BB236B6B0}" type="datetimeFigureOut">
              <a:rPr lang="en-US" smtClean="0"/>
              <a:t>5/19/24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176206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D02729-54C6-4CBA-8568-979BB236B6B0}"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38268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D02729-54C6-4CBA-8568-979BB236B6B0}" type="datetimeFigureOut">
              <a:rPr lang="en-US" smtClean="0"/>
              <a:t>5/19/24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4B98-9090-4B07-948D-F51EA5644E37}" type="slidenum">
              <a:rPr lang="en-US" smtClean="0"/>
              <a:t>‹#›</a:t>
            </a:fld>
            <a:endParaRPr lang="en-US"/>
          </a:p>
        </p:txBody>
      </p:sp>
    </p:spTree>
    <p:extLst>
      <p:ext uri="{BB962C8B-B14F-4D97-AF65-F5344CB8AC3E}">
        <p14:creationId xmlns:p14="http://schemas.microsoft.com/office/powerpoint/2010/main" val="357436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02729-54C6-4CBA-8568-979BB236B6B0}" type="datetimeFigureOut">
              <a:rPr lang="en-US" smtClean="0"/>
              <a:t>5/19/24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44B98-9090-4B07-948D-F51EA5644E37}" type="slidenum">
              <a:rPr lang="en-US" smtClean="0"/>
              <a:t>‹#›</a:t>
            </a:fld>
            <a:endParaRPr lang="en-US"/>
          </a:p>
        </p:txBody>
      </p:sp>
    </p:spTree>
    <p:extLst>
      <p:ext uri="{BB962C8B-B14F-4D97-AF65-F5344CB8AC3E}">
        <p14:creationId xmlns:p14="http://schemas.microsoft.com/office/powerpoint/2010/main" val="3687998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jpeg"/><Relationship Id="rId7" Type="http://schemas.openxmlformats.org/officeDocument/2006/relationships/diagramData" Target="../diagrams/data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11" Type="http://schemas.microsoft.com/office/2007/relationships/diagramDrawing" Target="../diagrams/drawing1.xml"/><Relationship Id="rId5" Type="http://schemas.openxmlformats.org/officeDocument/2006/relationships/image" Target="../media/image4.JPG"/><Relationship Id="rId10" Type="http://schemas.openxmlformats.org/officeDocument/2006/relationships/diagramColors" Target="../diagrams/colors1.xml"/><Relationship Id="rId4" Type="http://schemas.openxmlformats.org/officeDocument/2006/relationships/image" Target="../media/image3.JP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3959-29FD-8D46-B69B-87303C5B3C27}"/>
              </a:ext>
            </a:extLst>
          </p:cNvPr>
          <p:cNvSpPr>
            <a:spLocks noGrp="1"/>
          </p:cNvSpPr>
          <p:nvPr>
            <p:ph type="ctrTitle"/>
          </p:nvPr>
        </p:nvSpPr>
        <p:spPr>
          <a:xfrm>
            <a:off x="1529732" y="1999368"/>
            <a:ext cx="9144000" cy="2387600"/>
          </a:xfrm>
        </p:spPr>
        <p:txBody>
          <a:bodyPr/>
          <a:lstStyle/>
          <a:p>
            <a:r>
              <a:rPr lang="en-US" b="1" dirty="0">
                <a:solidFill>
                  <a:schemeClr val="accent6"/>
                </a:solidFill>
              </a:rPr>
              <a:t>BATTAMBANG </a:t>
            </a:r>
            <a:r>
              <a:rPr lang="en-US" b="1">
                <a:solidFill>
                  <a:schemeClr val="accent6"/>
                </a:solidFill>
              </a:rPr>
              <a:t>PROVINCE CAMBODIA</a:t>
            </a:r>
            <a:endParaRPr lang="en-US" b="1" dirty="0">
              <a:solidFill>
                <a:schemeClr val="accent6"/>
              </a:solidFill>
            </a:endParaRPr>
          </a:p>
        </p:txBody>
      </p:sp>
    </p:spTree>
    <p:extLst>
      <p:ext uri="{BB962C8B-B14F-4D97-AF65-F5344CB8AC3E}">
        <p14:creationId xmlns:p14="http://schemas.microsoft.com/office/powerpoint/2010/main" val="112327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01779-9B79-C442-8D93-289B21909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4536" y="0"/>
            <a:ext cx="3343701" cy="3343701"/>
          </a:xfrm>
          <a:prstGeom prst="rect">
            <a:avLst/>
          </a:prstGeom>
        </p:spPr>
      </p:pic>
      <p:pic>
        <p:nvPicPr>
          <p:cNvPr id="11" name="Picture 10">
            <a:extLst>
              <a:ext uri="{FF2B5EF4-FFF2-40B4-BE49-F238E27FC236}">
                <a16:creationId xmlns:a16="http://schemas.microsoft.com/office/drawing/2014/main" id="{4115AAE0-30E0-5A4F-9090-8FBBF202E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09" y="3498574"/>
            <a:ext cx="3359426" cy="3359426"/>
          </a:xfrm>
          <a:prstGeom prst="rect">
            <a:avLst/>
          </a:prstGeom>
        </p:spPr>
      </p:pic>
      <p:pic>
        <p:nvPicPr>
          <p:cNvPr id="19" name="Picture 18">
            <a:extLst>
              <a:ext uri="{FF2B5EF4-FFF2-40B4-BE49-F238E27FC236}">
                <a16:creationId xmlns:a16="http://schemas.microsoft.com/office/drawing/2014/main" id="{F6D58945-C3F9-6F45-867B-2F9D99DE7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86" y="0"/>
            <a:ext cx="3350524" cy="3350524"/>
          </a:xfrm>
          <a:prstGeom prst="rect">
            <a:avLst/>
          </a:prstGeom>
        </p:spPr>
      </p:pic>
      <p:pic>
        <p:nvPicPr>
          <p:cNvPr id="21" name="Picture 20">
            <a:extLst>
              <a:ext uri="{FF2B5EF4-FFF2-40B4-BE49-F238E27FC236}">
                <a16:creationId xmlns:a16="http://schemas.microsoft.com/office/drawing/2014/main" id="{048A2C11-96C6-6946-8C3A-449AD6A7F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634" y="3498574"/>
            <a:ext cx="3362325" cy="3362325"/>
          </a:xfrm>
          <a:prstGeom prst="rect">
            <a:avLst/>
          </a:prstGeom>
        </p:spPr>
      </p:pic>
      <p:pic>
        <p:nvPicPr>
          <p:cNvPr id="23" name="Picture 22">
            <a:extLst>
              <a:ext uri="{FF2B5EF4-FFF2-40B4-BE49-F238E27FC236}">
                <a16:creationId xmlns:a16="http://schemas.microsoft.com/office/drawing/2014/main" id="{60B40BD5-72AD-4E45-BBD7-C51BE5B5C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4536" y="3507476"/>
            <a:ext cx="3350524" cy="3350524"/>
          </a:xfrm>
          <a:prstGeom prst="rect">
            <a:avLst/>
          </a:prstGeom>
        </p:spPr>
      </p:pic>
      <p:sp>
        <p:nvSpPr>
          <p:cNvPr id="2" name="Rectangle 1">
            <a:extLst>
              <a:ext uri="{FF2B5EF4-FFF2-40B4-BE49-F238E27FC236}">
                <a16:creationId xmlns:a16="http://schemas.microsoft.com/office/drawing/2014/main" id="{993389F6-4CF0-2646-9CE9-95232A5673B7}"/>
              </a:ext>
            </a:extLst>
          </p:cNvPr>
          <p:cNvSpPr/>
          <p:nvPr/>
        </p:nvSpPr>
        <p:spPr>
          <a:xfrm>
            <a:off x="4027416" y="720396"/>
            <a:ext cx="4127120" cy="646331"/>
          </a:xfrm>
          <a:prstGeom prst="rect">
            <a:avLst/>
          </a:prstGeom>
        </p:spPr>
        <p:txBody>
          <a:bodyPr wrap="square">
            <a:spAutoFit/>
          </a:bodyPr>
          <a:lstStyle/>
          <a:p>
            <a:pPr algn="ctr"/>
            <a:r>
              <a:rPr lang="en-US" b="1" dirty="0"/>
              <a:t>Art, Culture, Heritage, Architecture, Gastronomy</a:t>
            </a:r>
            <a:endParaRPr lang="en-US" dirty="0"/>
          </a:p>
        </p:txBody>
      </p:sp>
      <p:sp>
        <p:nvSpPr>
          <p:cNvPr id="3" name="Rectangle 2">
            <a:extLst>
              <a:ext uri="{FF2B5EF4-FFF2-40B4-BE49-F238E27FC236}">
                <a16:creationId xmlns:a16="http://schemas.microsoft.com/office/drawing/2014/main" id="{106F888A-A675-934F-BE1F-82B9088CB189}"/>
              </a:ext>
            </a:extLst>
          </p:cNvPr>
          <p:cNvSpPr/>
          <p:nvPr/>
        </p:nvSpPr>
        <p:spPr>
          <a:xfrm>
            <a:off x="4323053" y="1671850"/>
            <a:ext cx="3535845" cy="1477328"/>
          </a:xfrm>
          <a:prstGeom prst="rect">
            <a:avLst/>
          </a:prstGeom>
        </p:spPr>
        <p:txBody>
          <a:bodyPr wrap="square">
            <a:spAutoFit/>
          </a:bodyPr>
          <a:lstStyle/>
          <a:p>
            <a:pPr algn="ctr"/>
            <a:r>
              <a:rPr lang="en-US" dirty="0"/>
              <a:t>More than 100 tourist destinations including:</a:t>
            </a:r>
          </a:p>
          <a:p>
            <a:pPr algn="ctr"/>
            <a:r>
              <a:rPr lang="en-US" dirty="0"/>
              <a:t>Heritage tourism destinations</a:t>
            </a:r>
          </a:p>
          <a:p>
            <a:pPr algn="ctr"/>
            <a:r>
              <a:rPr lang="en-US" dirty="0"/>
              <a:t>Cultural tourism destinations</a:t>
            </a:r>
          </a:p>
          <a:p>
            <a:pPr algn="ctr"/>
            <a:r>
              <a:rPr lang="en-US" dirty="0"/>
              <a:t>Natural tourism destinations</a:t>
            </a:r>
          </a:p>
        </p:txBody>
      </p:sp>
    </p:spTree>
    <p:extLst>
      <p:ext uri="{BB962C8B-B14F-4D97-AF65-F5344CB8AC3E}">
        <p14:creationId xmlns:p14="http://schemas.microsoft.com/office/powerpoint/2010/main" val="1515084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7EBF-A398-7A40-AA54-E89DF09F1843}"/>
              </a:ext>
            </a:extLst>
          </p:cNvPr>
          <p:cNvSpPr>
            <a:spLocks noGrp="1"/>
          </p:cNvSpPr>
          <p:nvPr>
            <p:ph type="title"/>
          </p:nvPr>
        </p:nvSpPr>
        <p:spPr>
          <a:xfrm>
            <a:off x="801624" y="767461"/>
            <a:ext cx="10515600" cy="1325563"/>
          </a:xfrm>
        </p:spPr>
        <p:txBody>
          <a:bodyPr>
            <a:normAutofit fontScale="90000"/>
          </a:bodyPr>
          <a:lstStyle/>
          <a:p>
            <a:pPr algn="ctr"/>
            <a:r>
              <a:rPr lang="en-US" sz="3100" dirty="0"/>
              <a:t>Sustainable tourism in </a:t>
            </a:r>
            <a:r>
              <a:rPr lang="en-US" sz="3100" dirty="0" err="1"/>
              <a:t>Battambang</a:t>
            </a:r>
            <a:r>
              <a:rPr lang="en-US" sz="3100" dirty="0"/>
              <a:t>: </a:t>
            </a:r>
            <a:br>
              <a:rPr lang="en-US" dirty="0"/>
            </a:br>
            <a:r>
              <a:rPr lang="en-US" b="1" dirty="0" err="1"/>
              <a:t>Battambang</a:t>
            </a:r>
            <a:r>
              <a:rPr lang="en-US" b="1" dirty="0"/>
              <a:t>, the creative Gastronomy city of Cambodia</a:t>
            </a:r>
          </a:p>
        </p:txBody>
      </p:sp>
      <p:pic>
        <p:nvPicPr>
          <p:cNvPr id="9" name="Picture 8">
            <a:extLst>
              <a:ext uri="{FF2B5EF4-FFF2-40B4-BE49-F238E27FC236}">
                <a16:creationId xmlns:a16="http://schemas.microsoft.com/office/drawing/2014/main" id="{63FF1592-462E-C340-AD98-D4138E7FF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128" y="2889504"/>
            <a:ext cx="3939794" cy="3939794"/>
          </a:xfrm>
          <a:prstGeom prst="rect">
            <a:avLst/>
          </a:prstGeom>
        </p:spPr>
      </p:pic>
      <p:pic>
        <p:nvPicPr>
          <p:cNvPr id="11" name="Picture 10">
            <a:extLst>
              <a:ext uri="{FF2B5EF4-FFF2-40B4-BE49-F238E27FC236}">
                <a16:creationId xmlns:a16="http://schemas.microsoft.com/office/drawing/2014/main" id="{72127BE0-2C03-B64E-839C-0A7803AF2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184" y="2889504"/>
            <a:ext cx="3939794" cy="3939794"/>
          </a:xfrm>
          <a:prstGeom prst="rect">
            <a:avLst/>
          </a:prstGeom>
        </p:spPr>
      </p:pic>
      <p:pic>
        <p:nvPicPr>
          <p:cNvPr id="17" name="Picture 16">
            <a:extLst>
              <a:ext uri="{FF2B5EF4-FFF2-40B4-BE49-F238E27FC236}">
                <a16:creationId xmlns:a16="http://schemas.microsoft.com/office/drawing/2014/main" id="{1BADD03E-CAE6-E84B-9AA6-3081A0F02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480" y="2889504"/>
            <a:ext cx="5952744" cy="3968496"/>
          </a:xfrm>
          <a:prstGeom prst="rect">
            <a:avLst/>
          </a:prstGeom>
        </p:spPr>
      </p:pic>
    </p:spTree>
    <p:extLst>
      <p:ext uri="{BB962C8B-B14F-4D97-AF65-F5344CB8AC3E}">
        <p14:creationId xmlns:p14="http://schemas.microsoft.com/office/powerpoint/2010/main" val="371029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8EB9-4BCA-4147-B5C0-068B0B39B9FE}"/>
              </a:ext>
            </a:extLst>
          </p:cNvPr>
          <p:cNvSpPr>
            <a:spLocks noGrp="1"/>
          </p:cNvSpPr>
          <p:nvPr>
            <p:ph type="title"/>
          </p:nvPr>
        </p:nvSpPr>
        <p:spPr>
          <a:xfrm>
            <a:off x="838200" y="365125"/>
            <a:ext cx="10515600" cy="2231771"/>
          </a:xfrm>
        </p:spPr>
        <p:txBody>
          <a:bodyPr>
            <a:normAutofit/>
          </a:bodyPr>
          <a:lstStyle/>
          <a:p>
            <a:pPr algn="ctr"/>
            <a:r>
              <a:rPr lang="en-US" sz="4000" dirty="0"/>
              <a:t>The first steering committee meeting with </a:t>
            </a:r>
            <a:br>
              <a:rPr lang="en-US" sz="4000" dirty="0"/>
            </a:br>
            <a:r>
              <a:rPr lang="en-US" sz="4000" b="1" dirty="0"/>
              <a:t>H.E Sok Lou</a:t>
            </a:r>
            <a:r>
              <a:rPr lang="en-US" sz="4000" dirty="0"/>
              <a:t>, the governor of </a:t>
            </a:r>
            <a:r>
              <a:rPr lang="en-US" sz="4000" dirty="0" err="1"/>
              <a:t>Battambang</a:t>
            </a:r>
            <a:br>
              <a:rPr lang="en-US" sz="3600" dirty="0"/>
            </a:br>
            <a:br>
              <a:rPr lang="en-US" sz="3600" dirty="0"/>
            </a:br>
            <a:r>
              <a:rPr lang="en-US" sz="2700" dirty="0"/>
              <a:t>10</a:t>
            </a:r>
            <a:r>
              <a:rPr lang="en-US" sz="2700" baseline="30000" dirty="0"/>
              <a:t>th</a:t>
            </a:r>
            <a:r>
              <a:rPr lang="en-US" sz="2700" dirty="0"/>
              <a:t> May 2024, </a:t>
            </a:r>
            <a:r>
              <a:rPr lang="en-US" sz="2700" dirty="0" err="1"/>
              <a:t>Battambang</a:t>
            </a:r>
            <a:r>
              <a:rPr lang="en-US" sz="2700" dirty="0"/>
              <a:t> provincial Hall</a:t>
            </a:r>
            <a:endParaRPr lang="en-US" sz="3600" dirty="0"/>
          </a:p>
        </p:txBody>
      </p:sp>
      <p:pic>
        <p:nvPicPr>
          <p:cNvPr id="5" name="Picture 4">
            <a:extLst>
              <a:ext uri="{FF2B5EF4-FFF2-40B4-BE49-F238E27FC236}">
                <a16:creationId xmlns:a16="http://schemas.microsoft.com/office/drawing/2014/main" id="{DAD641D5-87F0-DD44-BB56-B549C4F92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5622"/>
            <a:ext cx="6035040" cy="4022378"/>
          </a:xfrm>
          <a:prstGeom prst="rect">
            <a:avLst/>
          </a:prstGeom>
        </p:spPr>
      </p:pic>
      <p:pic>
        <p:nvPicPr>
          <p:cNvPr id="7" name="Picture 6">
            <a:extLst>
              <a:ext uri="{FF2B5EF4-FFF2-40B4-BE49-F238E27FC236}">
                <a16:creationId xmlns:a16="http://schemas.microsoft.com/office/drawing/2014/main" id="{9470DFE0-F67F-1A47-BBAB-EA5B50414B4C}"/>
              </a:ext>
            </a:extLst>
          </p:cNvPr>
          <p:cNvPicPr>
            <a:picLocks noChangeAspect="1"/>
          </p:cNvPicPr>
          <p:nvPr/>
        </p:nvPicPr>
        <p:blipFill rotWithShape="1">
          <a:blip r:embed="rId3">
            <a:extLst>
              <a:ext uri="{28A0092B-C50C-407E-A947-70E740481C1C}">
                <a14:useLocalDpi xmlns:a14="http://schemas.microsoft.com/office/drawing/2010/main" val="0"/>
              </a:ext>
            </a:extLst>
          </a:blip>
          <a:srcRect t="1980"/>
          <a:stretch/>
        </p:blipFill>
        <p:spPr>
          <a:xfrm>
            <a:off x="6035040" y="2835622"/>
            <a:ext cx="6156960" cy="4022378"/>
          </a:xfrm>
          <a:prstGeom prst="rect">
            <a:avLst/>
          </a:prstGeom>
        </p:spPr>
      </p:pic>
    </p:spTree>
    <p:extLst>
      <p:ext uri="{BB962C8B-B14F-4D97-AF65-F5344CB8AC3E}">
        <p14:creationId xmlns:p14="http://schemas.microsoft.com/office/powerpoint/2010/main" val="299353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5737A66-5F65-6B4C-83D6-0F057D22A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7" y="0"/>
            <a:ext cx="7564708" cy="5045601"/>
          </a:xfrm>
          <a:prstGeom prst="rect">
            <a:avLst/>
          </a:prstGeom>
        </p:spPr>
      </p:pic>
      <p:sp>
        <p:nvSpPr>
          <p:cNvPr id="26" name="Rectangle 25">
            <a:extLst>
              <a:ext uri="{FF2B5EF4-FFF2-40B4-BE49-F238E27FC236}">
                <a16:creationId xmlns:a16="http://schemas.microsoft.com/office/drawing/2014/main" id="{CD3E4C45-0F74-C34C-AD8C-60D428FD5AC4}"/>
              </a:ext>
            </a:extLst>
          </p:cNvPr>
          <p:cNvSpPr/>
          <p:nvPr/>
        </p:nvSpPr>
        <p:spPr>
          <a:xfrm>
            <a:off x="-112397" y="-1"/>
            <a:ext cx="7607732" cy="440861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0DA9D2-BDD0-C344-9D37-65619C9C6819}"/>
              </a:ext>
            </a:extLst>
          </p:cNvPr>
          <p:cNvSpPr>
            <a:spLocks noGrp="1"/>
          </p:cNvSpPr>
          <p:nvPr>
            <p:ph type="title"/>
          </p:nvPr>
        </p:nvSpPr>
        <p:spPr>
          <a:xfrm>
            <a:off x="159354" y="33589"/>
            <a:ext cx="7292957" cy="1325563"/>
          </a:xfrm>
        </p:spPr>
        <p:txBody>
          <a:bodyPr>
            <a:normAutofit/>
          </a:bodyPr>
          <a:lstStyle/>
          <a:p>
            <a:pPr algn="ctr"/>
            <a:r>
              <a:rPr lang="en-US" sz="3600" b="1" dirty="0">
                <a:solidFill>
                  <a:schemeClr val="accent6"/>
                </a:solidFill>
                <a:latin typeface="Arial Rounded MT Bold" panose="020F0704030504030204" pitchFamily="34" charset="77"/>
              </a:rPr>
              <a:t>Welcome to </a:t>
            </a:r>
            <a:r>
              <a:rPr lang="en-US" sz="3600" b="1" dirty="0" err="1">
                <a:solidFill>
                  <a:schemeClr val="accent6"/>
                </a:solidFill>
                <a:latin typeface="Arial Rounded MT Bold" panose="020F0704030504030204" pitchFamily="34" charset="77"/>
              </a:rPr>
              <a:t>Battambang</a:t>
            </a:r>
            <a:r>
              <a:rPr lang="en-US" sz="3600" b="1" dirty="0">
                <a:solidFill>
                  <a:schemeClr val="accent6"/>
                </a:solidFill>
                <a:latin typeface="Arial Rounded MT Bold" panose="020F0704030504030204" pitchFamily="34" charset="77"/>
              </a:rPr>
              <a:t>!</a:t>
            </a:r>
          </a:p>
        </p:txBody>
      </p:sp>
      <p:pic>
        <p:nvPicPr>
          <p:cNvPr id="5" name="Content Placeholder 4">
            <a:extLst>
              <a:ext uri="{FF2B5EF4-FFF2-40B4-BE49-F238E27FC236}">
                <a16:creationId xmlns:a16="http://schemas.microsoft.com/office/drawing/2014/main" id="{A62C6987-EAE0-574D-B8C8-DDF073867A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1260" y="4409393"/>
            <a:ext cx="3674075" cy="2449383"/>
          </a:xfrm>
        </p:spPr>
      </p:pic>
      <p:pic>
        <p:nvPicPr>
          <p:cNvPr id="13" name="Picture 12">
            <a:extLst>
              <a:ext uri="{FF2B5EF4-FFF2-40B4-BE49-F238E27FC236}">
                <a16:creationId xmlns:a16="http://schemas.microsoft.com/office/drawing/2014/main" id="{EF8F53BB-EB23-B944-8B97-B6360F728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9393"/>
            <a:ext cx="3669957" cy="2447832"/>
          </a:xfrm>
          <a:prstGeom prst="rect">
            <a:avLst/>
          </a:prstGeom>
        </p:spPr>
      </p:pic>
      <p:pic>
        <p:nvPicPr>
          <p:cNvPr id="15" name="Picture 14">
            <a:extLst>
              <a:ext uri="{FF2B5EF4-FFF2-40B4-BE49-F238E27FC236}">
                <a16:creationId xmlns:a16="http://schemas.microsoft.com/office/drawing/2014/main" id="{5F274C3B-C641-784A-87BC-BB399B9B1F1B}"/>
              </a:ext>
            </a:extLst>
          </p:cNvPr>
          <p:cNvPicPr>
            <a:picLocks noChangeAspect="1"/>
          </p:cNvPicPr>
          <p:nvPr/>
        </p:nvPicPr>
        <p:blipFill rotWithShape="1">
          <a:blip r:embed="rId5">
            <a:extLst>
              <a:ext uri="{28A0092B-C50C-407E-A947-70E740481C1C}">
                <a14:useLocalDpi xmlns:a14="http://schemas.microsoft.com/office/drawing/2010/main" val="0"/>
              </a:ext>
            </a:extLst>
          </a:blip>
          <a:srcRect t="6250"/>
          <a:stretch/>
        </p:blipFill>
        <p:spPr>
          <a:xfrm>
            <a:off x="3078020" y="4410170"/>
            <a:ext cx="1741529" cy="2447830"/>
          </a:xfrm>
          <a:prstGeom prst="rect">
            <a:avLst/>
          </a:prstGeom>
        </p:spPr>
      </p:pic>
      <p:pic>
        <p:nvPicPr>
          <p:cNvPr id="20" name="Picture 19">
            <a:extLst>
              <a:ext uri="{FF2B5EF4-FFF2-40B4-BE49-F238E27FC236}">
                <a16:creationId xmlns:a16="http://schemas.microsoft.com/office/drawing/2014/main" id="{E95FE24D-4116-CD43-B6F9-0E860BC27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335" y="0"/>
            <a:ext cx="4696665" cy="6858000"/>
          </a:xfrm>
          <a:prstGeom prst="rect">
            <a:avLst/>
          </a:prstGeom>
        </p:spPr>
      </p:pic>
      <p:graphicFrame>
        <p:nvGraphicFramePr>
          <p:cNvPr id="27" name="Diagram 26">
            <a:extLst>
              <a:ext uri="{FF2B5EF4-FFF2-40B4-BE49-F238E27FC236}">
                <a16:creationId xmlns:a16="http://schemas.microsoft.com/office/drawing/2014/main" id="{7335B533-0D3C-7740-9E84-0B1520E3F0AC}"/>
              </a:ext>
            </a:extLst>
          </p:cNvPr>
          <p:cNvGraphicFramePr/>
          <p:nvPr>
            <p:extLst>
              <p:ext uri="{D42A27DB-BD31-4B8C-83A1-F6EECF244321}">
                <p14:modId xmlns:p14="http://schemas.microsoft.com/office/powerpoint/2010/main" val="664067819"/>
              </p:ext>
            </p:extLst>
          </p:nvPr>
        </p:nvGraphicFramePr>
        <p:xfrm>
          <a:off x="1471130" y="1273066"/>
          <a:ext cx="4440677" cy="28367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8809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E779D-BE39-6D4B-8559-66F6624D9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5" y="0"/>
            <a:ext cx="12170870" cy="6858000"/>
          </a:xfrm>
          <a:prstGeom prst="rect">
            <a:avLst/>
          </a:prstGeom>
        </p:spPr>
      </p:pic>
      <p:sp>
        <p:nvSpPr>
          <p:cNvPr id="10" name="Title 1">
            <a:extLst>
              <a:ext uri="{FF2B5EF4-FFF2-40B4-BE49-F238E27FC236}">
                <a16:creationId xmlns:a16="http://schemas.microsoft.com/office/drawing/2014/main" id="{CBC14435-ADB7-2049-AFD3-48B25A202DB5}"/>
              </a:ext>
            </a:extLst>
          </p:cNvPr>
          <p:cNvSpPr>
            <a:spLocks noGrp="1"/>
          </p:cNvSpPr>
          <p:nvPr>
            <p:ph type="title"/>
          </p:nvPr>
        </p:nvSpPr>
        <p:spPr>
          <a:xfrm>
            <a:off x="10565" y="5532437"/>
            <a:ext cx="12170870" cy="1325563"/>
          </a:xfrm>
          <a:solidFill>
            <a:srgbClr val="00B050"/>
          </a:solidFill>
          <a:ln>
            <a:no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en-US" sz="3600" b="1" dirty="0">
                <a:solidFill>
                  <a:schemeClr val="bg1"/>
                </a:solidFill>
                <a:latin typeface="Arial Rounded MT Bold" panose="020F0704030504030204" pitchFamily="34" charset="77"/>
              </a:rPr>
              <a:t>“Clean, Green, Smart, Walkable City”</a:t>
            </a:r>
          </a:p>
        </p:txBody>
      </p:sp>
    </p:spTree>
    <p:extLst>
      <p:ext uri="{BB962C8B-B14F-4D97-AF65-F5344CB8AC3E}">
        <p14:creationId xmlns:p14="http://schemas.microsoft.com/office/powerpoint/2010/main" val="3097407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D8A3C29-DF3E-CB49-A723-1D28DD247A6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0B2AA726-A671-6D41-9344-921029DCDC25}"/>
              </a:ext>
            </a:extLst>
          </p:cNvPr>
          <p:cNvSpPr>
            <a:spLocks noGrp="1"/>
          </p:cNvSpPr>
          <p:nvPr>
            <p:ph type="title"/>
          </p:nvPr>
        </p:nvSpPr>
        <p:spPr/>
        <p:txBody>
          <a:bodyPr/>
          <a:lstStyle/>
          <a:p>
            <a:pPr algn="ctr"/>
            <a:r>
              <a:rPr lang="en-US" sz="2800" dirty="0"/>
              <a:t>Our Vision</a:t>
            </a:r>
            <a:br>
              <a:rPr lang="en-US" dirty="0"/>
            </a:br>
            <a:r>
              <a:rPr lang="en-US" dirty="0"/>
              <a:t>“Clean, Green, Smart, Walkable city”</a:t>
            </a:r>
          </a:p>
        </p:txBody>
      </p:sp>
    </p:spTree>
    <p:extLst>
      <p:ext uri="{BB962C8B-B14F-4D97-AF65-F5344CB8AC3E}">
        <p14:creationId xmlns:p14="http://schemas.microsoft.com/office/powerpoint/2010/main" val="162100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89371-9364-3F4B-BC76-3DB7EB6D7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2903"/>
            <a:ext cx="4540411" cy="3032993"/>
          </a:xfrm>
          <a:prstGeom prst="rect">
            <a:avLst/>
          </a:prstGeom>
        </p:spPr>
      </p:pic>
      <p:sp>
        <p:nvSpPr>
          <p:cNvPr id="3" name="Content Placeholder 8">
            <a:extLst>
              <a:ext uri="{FF2B5EF4-FFF2-40B4-BE49-F238E27FC236}">
                <a16:creationId xmlns:a16="http://schemas.microsoft.com/office/drawing/2014/main" id="{6120778B-748D-8641-80CE-734EB9D5C5C5}"/>
              </a:ext>
            </a:extLst>
          </p:cNvPr>
          <p:cNvSpPr txBox="1">
            <a:spLocks/>
          </p:cNvSpPr>
          <p:nvPr/>
        </p:nvSpPr>
        <p:spPr>
          <a:xfrm>
            <a:off x="0" y="5551551"/>
            <a:ext cx="3817259" cy="449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Not Walkable Sidewalk </a:t>
            </a:r>
          </a:p>
          <a:p>
            <a:pPr marL="0" indent="0">
              <a:buFont typeface="Arial" panose="020B0604020202020204" pitchFamily="34" charset="0"/>
              <a:buNone/>
            </a:pPr>
            <a:endParaRPr lang="en-US" sz="2000" dirty="0"/>
          </a:p>
        </p:txBody>
      </p:sp>
      <p:sp>
        <p:nvSpPr>
          <p:cNvPr id="4" name="Title 1">
            <a:extLst>
              <a:ext uri="{FF2B5EF4-FFF2-40B4-BE49-F238E27FC236}">
                <a16:creationId xmlns:a16="http://schemas.microsoft.com/office/drawing/2014/main" id="{E7473E2E-0D95-3248-93BB-7D52B86A0CE9}"/>
              </a:ext>
            </a:extLst>
          </p:cNvPr>
          <p:cNvSpPr txBox="1">
            <a:spLocks/>
          </p:cNvSpPr>
          <p:nvPr/>
        </p:nvSpPr>
        <p:spPr>
          <a:xfrm>
            <a:off x="3196176" y="271981"/>
            <a:ext cx="8100472" cy="7766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B050"/>
                </a:solidFill>
              </a:rPr>
              <a:t>Our Problem: Walkable?</a:t>
            </a:r>
          </a:p>
        </p:txBody>
      </p:sp>
      <p:sp>
        <p:nvSpPr>
          <p:cNvPr id="5" name="Title 1">
            <a:extLst>
              <a:ext uri="{FF2B5EF4-FFF2-40B4-BE49-F238E27FC236}">
                <a16:creationId xmlns:a16="http://schemas.microsoft.com/office/drawing/2014/main" id="{18507D88-92BA-D54F-841B-504BCB79CA62}"/>
              </a:ext>
            </a:extLst>
          </p:cNvPr>
          <p:cNvSpPr txBox="1">
            <a:spLocks/>
          </p:cNvSpPr>
          <p:nvPr/>
        </p:nvSpPr>
        <p:spPr>
          <a:xfrm>
            <a:off x="3800495" y="5551550"/>
            <a:ext cx="4305604" cy="7719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dirty="0">
                <a:latin typeface="+mn-lt"/>
                <a:ea typeface="+mn-ea"/>
                <a:cs typeface="+mn-cs"/>
              </a:rPr>
              <a:t>Extreme Urban Heat Issue</a:t>
            </a:r>
          </a:p>
          <a:p>
            <a:pPr algn="ctr"/>
            <a:endParaRPr lang="en-US" sz="1900" b="1" dirty="0"/>
          </a:p>
        </p:txBody>
      </p:sp>
      <p:pic>
        <p:nvPicPr>
          <p:cNvPr id="6" name="Content Placeholder 4">
            <a:extLst>
              <a:ext uri="{FF2B5EF4-FFF2-40B4-BE49-F238E27FC236}">
                <a16:creationId xmlns:a16="http://schemas.microsoft.com/office/drawing/2014/main" id="{BEB0F19F-1B0F-FD40-8A99-0BF2DA7F6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259" y="2272903"/>
            <a:ext cx="2144420" cy="3032993"/>
          </a:xfrm>
          <a:prstGeom prst="rect">
            <a:avLst/>
          </a:prstGeom>
        </p:spPr>
      </p:pic>
      <p:pic>
        <p:nvPicPr>
          <p:cNvPr id="7" name="Picture 6">
            <a:extLst>
              <a:ext uri="{FF2B5EF4-FFF2-40B4-BE49-F238E27FC236}">
                <a16:creationId xmlns:a16="http://schemas.microsoft.com/office/drawing/2014/main" id="{52E07685-0A82-3A49-96BB-5213F7F7B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679" y="2272903"/>
            <a:ext cx="2144420" cy="3032993"/>
          </a:xfrm>
          <a:prstGeom prst="rect">
            <a:avLst/>
          </a:prstGeom>
        </p:spPr>
      </p:pic>
      <p:pic>
        <p:nvPicPr>
          <p:cNvPr id="8" name="Picture 7">
            <a:extLst>
              <a:ext uri="{FF2B5EF4-FFF2-40B4-BE49-F238E27FC236}">
                <a16:creationId xmlns:a16="http://schemas.microsoft.com/office/drawing/2014/main" id="{EFF86612-235A-B044-B142-3873F4AB3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099" y="2272902"/>
            <a:ext cx="5169874" cy="3032993"/>
          </a:xfrm>
          <a:prstGeom prst="rect">
            <a:avLst/>
          </a:prstGeom>
        </p:spPr>
      </p:pic>
      <p:sp>
        <p:nvSpPr>
          <p:cNvPr id="9" name="Title 1">
            <a:extLst>
              <a:ext uri="{FF2B5EF4-FFF2-40B4-BE49-F238E27FC236}">
                <a16:creationId xmlns:a16="http://schemas.microsoft.com/office/drawing/2014/main" id="{0006CC9D-5EF9-EA4D-8BBC-7968B0C42369}"/>
              </a:ext>
            </a:extLst>
          </p:cNvPr>
          <p:cNvSpPr txBox="1">
            <a:spLocks/>
          </p:cNvSpPr>
          <p:nvPr/>
        </p:nvSpPr>
        <p:spPr>
          <a:xfrm>
            <a:off x="7886396" y="5571986"/>
            <a:ext cx="4305604" cy="43542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dirty="0">
                <a:latin typeface="+mn-lt"/>
                <a:ea typeface="+mn-ea"/>
                <a:cs typeface="+mn-cs"/>
              </a:rPr>
              <a:t>Extreme Urban Flood Issue</a:t>
            </a:r>
          </a:p>
        </p:txBody>
      </p:sp>
      <p:sp>
        <p:nvSpPr>
          <p:cNvPr id="12" name="Content Placeholder 8">
            <a:extLst>
              <a:ext uri="{FF2B5EF4-FFF2-40B4-BE49-F238E27FC236}">
                <a16:creationId xmlns:a16="http://schemas.microsoft.com/office/drawing/2014/main" id="{EDAAD964-441F-8344-B8BB-22F811025B8E}"/>
              </a:ext>
            </a:extLst>
          </p:cNvPr>
          <p:cNvSpPr txBox="1">
            <a:spLocks/>
          </p:cNvSpPr>
          <p:nvPr/>
        </p:nvSpPr>
        <p:spPr>
          <a:xfrm>
            <a:off x="1814287" y="6247150"/>
            <a:ext cx="8403770" cy="642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Affecting our People, Infrastructure, Economy</a:t>
            </a: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407473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49D8A3AC-9D81-274F-9870-63218754492E}"/>
              </a:ext>
            </a:extLst>
          </p:cNvPr>
          <p:cNvSpPr txBox="1">
            <a:spLocks/>
          </p:cNvSpPr>
          <p:nvPr/>
        </p:nvSpPr>
        <p:spPr>
          <a:xfrm>
            <a:off x="940289" y="758397"/>
            <a:ext cx="10186082" cy="1727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City Greening effort: “One household, One tree Project”</a:t>
            </a:r>
            <a:r>
              <a:rPr lang="en-US" dirty="0"/>
              <a:t> </a:t>
            </a:r>
          </a:p>
          <a:p>
            <a:pPr marL="0" indent="0">
              <a:buFont typeface="Arial" panose="020B0604020202020204" pitchFamily="34" charset="0"/>
              <a:buNone/>
            </a:pPr>
            <a:r>
              <a:rPr lang="en-US" sz="2000" dirty="0" err="1"/>
              <a:t>Battambang</a:t>
            </a:r>
            <a:r>
              <a:rPr lang="en-US" sz="2000" dirty="0"/>
              <a:t> provincial government plan to plant around 24000 trees in mid 2024, starting this June 2024 which mark the rainy season in Cambodia to try to battle the global warming effect on the province and create a better walking environment in urban area.</a:t>
            </a:r>
          </a:p>
        </p:txBody>
      </p:sp>
      <p:pic>
        <p:nvPicPr>
          <p:cNvPr id="4" name="Picture 3">
            <a:extLst>
              <a:ext uri="{FF2B5EF4-FFF2-40B4-BE49-F238E27FC236}">
                <a16:creationId xmlns:a16="http://schemas.microsoft.com/office/drawing/2014/main" id="{9EA13BB9-C9D2-4948-BC25-6BDFA36EC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779" y="2798791"/>
            <a:ext cx="5054221" cy="3368164"/>
          </a:xfrm>
          <a:prstGeom prst="rect">
            <a:avLst/>
          </a:prstGeom>
        </p:spPr>
      </p:pic>
      <p:pic>
        <p:nvPicPr>
          <p:cNvPr id="6" name="Content Placeholder 4">
            <a:extLst>
              <a:ext uri="{FF2B5EF4-FFF2-40B4-BE49-F238E27FC236}">
                <a16:creationId xmlns:a16="http://schemas.microsoft.com/office/drawing/2014/main" id="{3F36DD3D-FDF1-464A-8629-678CAD634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 y="2803026"/>
            <a:ext cx="4490114" cy="3363929"/>
          </a:xfrm>
          <a:prstGeom prst="rect">
            <a:avLst/>
          </a:prstGeom>
        </p:spPr>
      </p:pic>
      <p:sp>
        <p:nvSpPr>
          <p:cNvPr id="9" name="TextBox 8">
            <a:extLst>
              <a:ext uri="{FF2B5EF4-FFF2-40B4-BE49-F238E27FC236}">
                <a16:creationId xmlns:a16="http://schemas.microsoft.com/office/drawing/2014/main" id="{A49C4694-9C86-1A4E-9047-0FB2EC77E3B3}"/>
              </a:ext>
            </a:extLst>
          </p:cNvPr>
          <p:cNvSpPr txBox="1"/>
          <p:nvPr/>
        </p:nvSpPr>
        <p:spPr>
          <a:xfrm>
            <a:off x="4528696" y="3249648"/>
            <a:ext cx="2609083" cy="2462213"/>
          </a:xfrm>
          <a:prstGeom prst="rect">
            <a:avLst/>
          </a:prstGeom>
          <a:noFill/>
        </p:spPr>
        <p:txBody>
          <a:bodyPr wrap="square" rtlCol="0">
            <a:spAutoFit/>
          </a:bodyPr>
          <a:lstStyle/>
          <a:p>
            <a:pPr algn="ctr"/>
            <a:r>
              <a:rPr lang="en-US" sz="2000" b="1" dirty="0"/>
              <a:t>Heritage Area :</a:t>
            </a:r>
          </a:p>
          <a:p>
            <a:endParaRPr lang="en-US" sz="2000" b="1" dirty="0"/>
          </a:p>
          <a:p>
            <a:pPr marL="285750" indent="-285750">
              <a:buFont typeface="Arial" panose="020B0604020202020204" pitchFamily="34" charset="0"/>
              <a:buChar char="•"/>
            </a:pPr>
            <a:r>
              <a:rPr lang="en-US" sz="2000" dirty="0"/>
              <a:t>Narrow road unable to plant trees</a:t>
            </a:r>
          </a:p>
          <a:p>
            <a:pPr marL="285750" indent="-285750">
              <a:buFont typeface="Arial" panose="020B0604020202020204" pitchFamily="34" charset="0"/>
              <a:buChar char="•"/>
            </a:pPr>
            <a:r>
              <a:rPr lang="en-US" sz="2000" dirty="0"/>
              <a:t>Old structure</a:t>
            </a:r>
          </a:p>
          <a:p>
            <a:pPr marL="285750" indent="-285750">
              <a:buFont typeface="Arial" panose="020B0604020202020204" pitchFamily="34" charset="0"/>
              <a:buChar char="•"/>
            </a:pPr>
            <a:r>
              <a:rPr lang="en-US" sz="2000" dirty="0"/>
              <a:t>Hotter than other area </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68250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CCB6516E-57B5-1D4B-86DB-779F20C78167}"/>
              </a:ext>
            </a:extLst>
          </p:cNvPr>
          <p:cNvSpPr txBox="1">
            <a:spLocks/>
          </p:cNvSpPr>
          <p:nvPr/>
        </p:nvSpPr>
        <p:spPr>
          <a:xfrm>
            <a:off x="557212" y="784095"/>
            <a:ext cx="12192000" cy="1434571"/>
          </a:xfrm>
          <a:prstGeom prst="rect">
            <a:avLst/>
          </a:prstGeom>
          <a:solidFill>
            <a:srgbClr val="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Repurpose/Redesign Old Parks</a:t>
            </a:r>
            <a:r>
              <a:rPr lang="en-US" sz="1800" dirty="0"/>
              <a:t>: </a:t>
            </a:r>
          </a:p>
          <a:p>
            <a:r>
              <a:rPr lang="en-US" sz="1800" dirty="0"/>
              <a:t>Creating reasons to go outdoor and places to be outdoor.</a:t>
            </a:r>
          </a:p>
          <a:p>
            <a:r>
              <a:rPr lang="en-US" sz="1800" dirty="0"/>
              <a:t>Create accessible lane for disable citizens </a:t>
            </a:r>
          </a:p>
          <a:p>
            <a:r>
              <a:rPr lang="en-US" sz="1800" dirty="0"/>
              <a:t>Create free bike parking location and bicycle lane to encourage more cycling activities</a:t>
            </a:r>
          </a:p>
          <a:p>
            <a:pPr marL="0" indent="0">
              <a:buFont typeface="Arial" panose="020B0604020202020204" pitchFamily="34" charset="0"/>
              <a:buNone/>
            </a:pPr>
            <a:endParaRPr lang="en-US" sz="1800" dirty="0"/>
          </a:p>
        </p:txBody>
      </p:sp>
      <p:pic>
        <p:nvPicPr>
          <p:cNvPr id="3" name="Picture 2">
            <a:extLst>
              <a:ext uri="{FF2B5EF4-FFF2-40B4-BE49-F238E27FC236}">
                <a16:creationId xmlns:a16="http://schemas.microsoft.com/office/drawing/2014/main" id="{BD2788AA-D17A-0C4A-A4B7-1BF6AD76371A}"/>
              </a:ext>
            </a:extLst>
          </p:cNvPr>
          <p:cNvPicPr>
            <a:picLocks noChangeAspect="1"/>
          </p:cNvPicPr>
          <p:nvPr/>
        </p:nvPicPr>
        <p:blipFill rotWithShape="1">
          <a:blip r:embed="rId2">
            <a:extLst>
              <a:ext uri="{28A0092B-C50C-407E-A947-70E740481C1C}">
                <a14:useLocalDpi xmlns:a14="http://schemas.microsoft.com/office/drawing/2010/main" val="0"/>
              </a:ext>
            </a:extLst>
          </a:blip>
          <a:srcRect r="9056"/>
          <a:stretch/>
        </p:blipFill>
        <p:spPr>
          <a:xfrm>
            <a:off x="1028700" y="2761151"/>
            <a:ext cx="4772026" cy="3496774"/>
          </a:xfrm>
          <a:prstGeom prst="rect">
            <a:avLst/>
          </a:prstGeom>
        </p:spPr>
      </p:pic>
      <p:pic>
        <p:nvPicPr>
          <p:cNvPr id="7" name="Picture 6">
            <a:extLst>
              <a:ext uri="{FF2B5EF4-FFF2-40B4-BE49-F238E27FC236}">
                <a16:creationId xmlns:a16="http://schemas.microsoft.com/office/drawing/2014/main" id="{FF8CF630-529C-F140-8248-E47EEB3E5499}"/>
              </a:ext>
            </a:extLst>
          </p:cNvPr>
          <p:cNvPicPr>
            <a:picLocks noChangeAspect="1"/>
          </p:cNvPicPr>
          <p:nvPr/>
        </p:nvPicPr>
        <p:blipFill rotWithShape="1">
          <a:blip r:embed="rId3">
            <a:extLst>
              <a:ext uri="{28A0092B-C50C-407E-A947-70E740481C1C}">
                <a14:useLocalDpi xmlns:a14="http://schemas.microsoft.com/office/drawing/2010/main" val="0"/>
              </a:ext>
            </a:extLst>
          </a:blip>
          <a:srcRect l="12275" t="13787" r="19695"/>
          <a:stretch/>
        </p:blipFill>
        <p:spPr>
          <a:xfrm>
            <a:off x="6204472" y="2761151"/>
            <a:ext cx="4911203" cy="3500890"/>
          </a:xfrm>
          <a:prstGeom prst="rect">
            <a:avLst/>
          </a:prstGeom>
        </p:spPr>
      </p:pic>
    </p:spTree>
    <p:extLst>
      <p:ext uri="{BB962C8B-B14F-4D97-AF65-F5344CB8AC3E}">
        <p14:creationId xmlns:p14="http://schemas.microsoft.com/office/powerpoint/2010/main" val="390999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20EA-98FE-2D4F-B319-1E8A0EA1875F}"/>
              </a:ext>
            </a:extLst>
          </p:cNvPr>
          <p:cNvSpPr>
            <a:spLocks noGrp="1"/>
          </p:cNvSpPr>
          <p:nvPr>
            <p:ph type="title"/>
          </p:nvPr>
        </p:nvSpPr>
        <p:spPr>
          <a:xfrm>
            <a:off x="3181350" y="279400"/>
            <a:ext cx="5748339" cy="935038"/>
          </a:xfrm>
        </p:spPr>
        <p:txBody>
          <a:bodyPr>
            <a:normAutofit/>
          </a:bodyPr>
          <a:lstStyle/>
          <a:p>
            <a:r>
              <a:rPr lang="en-US" sz="3600" dirty="0"/>
              <a:t>Implementation challenges</a:t>
            </a:r>
          </a:p>
        </p:txBody>
      </p:sp>
      <p:sp>
        <p:nvSpPr>
          <p:cNvPr id="3" name="Content Placeholder 2">
            <a:extLst>
              <a:ext uri="{FF2B5EF4-FFF2-40B4-BE49-F238E27FC236}">
                <a16:creationId xmlns:a16="http://schemas.microsoft.com/office/drawing/2014/main" id="{35EB0E7B-87E6-734A-A1C1-4D7CC1EABA8B}"/>
              </a:ext>
            </a:extLst>
          </p:cNvPr>
          <p:cNvSpPr>
            <a:spLocks noGrp="1"/>
          </p:cNvSpPr>
          <p:nvPr>
            <p:ph idx="1"/>
          </p:nvPr>
        </p:nvSpPr>
        <p:spPr>
          <a:xfrm>
            <a:off x="514351" y="1357314"/>
            <a:ext cx="6072188" cy="5014912"/>
          </a:xfrm>
        </p:spPr>
        <p:txBody>
          <a:bodyPr>
            <a:normAutofit fontScale="40000" lnSpcReduction="20000"/>
          </a:bodyPr>
          <a:lstStyle/>
          <a:p>
            <a:pPr marL="0" indent="0">
              <a:lnSpc>
                <a:spcPct val="170000"/>
              </a:lnSpc>
              <a:buNone/>
            </a:pPr>
            <a:r>
              <a:rPr lang="en-US" sz="5300" dirty="0"/>
              <a:t>OUR CHALLENGES:</a:t>
            </a:r>
          </a:p>
          <a:p>
            <a:pPr>
              <a:lnSpc>
                <a:spcPct val="170000"/>
              </a:lnSpc>
            </a:pPr>
            <a:r>
              <a:rPr lang="en-US" sz="5300" dirty="0"/>
              <a:t>Budget: unable to apply in a larger scale</a:t>
            </a:r>
          </a:p>
          <a:p>
            <a:pPr>
              <a:lnSpc>
                <a:spcPct val="170000"/>
              </a:lnSpc>
            </a:pPr>
            <a:r>
              <a:rPr lang="en-US" sz="5300" dirty="0"/>
              <a:t>Local citizen resistance to changes: </a:t>
            </a:r>
          </a:p>
          <a:p>
            <a:pPr lvl="1">
              <a:lnSpc>
                <a:spcPct val="170000"/>
              </a:lnSpc>
            </a:pPr>
            <a:r>
              <a:rPr lang="en-US" sz="5300" dirty="0"/>
              <a:t>Unwilling to give back the sidewalk to the development</a:t>
            </a:r>
          </a:p>
          <a:p>
            <a:pPr lvl="1">
              <a:lnSpc>
                <a:spcPct val="170000"/>
              </a:lnSpc>
            </a:pPr>
            <a:r>
              <a:rPr lang="en-US" sz="5300" dirty="0"/>
              <a:t>Parking on sidewalk due to small parking space</a:t>
            </a:r>
          </a:p>
          <a:p>
            <a:pPr lvl="1">
              <a:lnSpc>
                <a:spcPct val="170000"/>
              </a:lnSpc>
            </a:pPr>
            <a:r>
              <a:rPr lang="en-US" sz="5300" dirty="0"/>
              <a:t>Do not allow trees to be planted in front of their houses</a:t>
            </a:r>
          </a:p>
          <a:p>
            <a:pPr lvl="1">
              <a:lnSpc>
                <a:spcPct val="170000"/>
              </a:lnSpc>
            </a:pPr>
            <a:r>
              <a:rPr lang="en-US" sz="5300" dirty="0"/>
              <a:t>Citizen complain on construction </a:t>
            </a:r>
          </a:p>
          <a:p>
            <a:endParaRPr lang="en-US" sz="1800" dirty="0"/>
          </a:p>
        </p:txBody>
      </p:sp>
      <p:sp>
        <p:nvSpPr>
          <p:cNvPr id="7" name="Content Placeholder 2">
            <a:extLst>
              <a:ext uri="{FF2B5EF4-FFF2-40B4-BE49-F238E27FC236}">
                <a16:creationId xmlns:a16="http://schemas.microsoft.com/office/drawing/2014/main" id="{CBF770A8-A1FE-074E-A3FB-A5618557AAF8}"/>
              </a:ext>
            </a:extLst>
          </p:cNvPr>
          <p:cNvSpPr txBox="1">
            <a:spLocks/>
          </p:cNvSpPr>
          <p:nvPr/>
        </p:nvSpPr>
        <p:spPr>
          <a:xfrm>
            <a:off x="6448425" y="1371601"/>
            <a:ext cx="5362575" cy="48434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70000"/>
              </a:lnSpc>
              <a:buNone/>
            </a:pPr>
            <a:r>
              <a:rPr lang="en-US" sz="2300" dirty="0"/>
              <a:t>OUR SOLUTIONS:</a:t>
            </a:r>
          </a:p>
          <a:p>
            <a:pPr lvl="1">
              <a:lnSpc>
                <a:spcPct val="170000"/>
              </a:lnSpc>
            </a:pPr>
            <a:r>
              <a:rPr lang="en-US" sz="2300" dirty="0"/>
              <a:t>Talk to citizen: we have the whole team from provincial government and city government to visit the household </a:t>
            </a:r>
          </a:p>
          <a:p>
            <a:pPr lvl="1">
              <a:lnSpc>
                <a:spcPct val="170000"/>
              </a:lnSpc>
            </a:pPr>
            <a:r>
              <a:rPr lang="en-US" sz="2300" dirty="0"/>
              <a:t>Involve citizen on the project early on by inviting them to the meeting with local government</a:t>
            </a:r>
          </a:p>
          <a:p>
            <a:pPr lvl="1">
              <a:lnSpc>
                <a:spcPct val="170000"/>
              </a:lnSpc>
            </a:pPr>
            <a:r>
              <a:rPr lang="en-US" sz="2300" dirty="0"/>
              <a:t>Celebrate with them</a:t>
            </a:r>
          </a:p>
          <a:p>
            <a:endParaRPr lang="en-US" sz="1800" dirty="0"/>
          </a:p>
        </p:txBody>
      </p:sp>
    </p:spTree>
    <p:extLst>
      <p:ext uri="{BB962C8B-B14F-4D97-AF65-F5344CB8AC3E}">
        <p14:creationId xmlns:p14="http://schemas.microsoft.com/office/powerpoint/2010/main" val="318996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78F175-1E19-BF4E-B16F-23A3D916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410" y="0"/>
            <a:ext cx="5003148" cy="2810363"/>
          </a:xfrm>
          <a:prstGeom prst="rect">
            <a:avLst/>
          </a:prstGeom>
        </p:spPr>
      </p:pic>
      <p:pic>
        <p:nvPicPr>
          <p:cNvPr id="5" name="Content Placeholder 4">
            <a:extLst>
              <a:ext uri="{FF2B5EF4-FFF2-40B4-BE49-F238E27FC236}">
                <a16:creationId xmlns:a16="http://schemas.microsoft.com/office/drawing/2014/main" id="{FE0521A3-1A47-484E-A233-B61B88E2B0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1224" y="0"/>
            <a:ext cx="2705539" cy="4056329"/>
          </a:xfrm>
        </p:spPr>
      </p:pic>
      <p:pic>
        <p:nvPicPr>
          <p:cNvPr id="7" name="Picture 6">
            <a:extLst>
              <a:ext uri="{FF2B5EF4-FFF2-40B4-BE49-F238E27FC236}">
                <a16:creationId xmlns:a16="http://schemas.microsoft.com/office/drawing/2014/main" id="{6A59026E-8EE7-C44D-BBD6-AAD9276E3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9" y="2601650"/>
            <a:ext cx="2836874" cy="4256350"/>
          </a:xfrm>
          <a:prstGeom prst="rect">
            <a:avLst/>
          </a:prstGeom>
        </p:spPr>
      </p:pic>
      <p:pic>
        <p:nvPicPr>
          <p:cNvPr id="9" name="Picture 8">
            <a:extLst>
              <a:ext uri="{FF2B5EF4-FFF2-40B4-BE49-F238E27FC236}">
                <a16:creationId xmlns:a16="http://schemas.microsoft.com/office/drawing/2014/main" id="{D3B101FE-0706-B64E-9C7B-45062C1A7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6" y="20148"/>
            <a:ext cx="5009170" cy="3341077"/>
          </a:xfrm>
          <a:prstGeom prst="rect">
            <a:avLst/>
          </a:prstGeom>
        </p:spPr>
      </p:pic>
      <p:pic>
        <p:nvPicPr>
          <p:cNvPr id="10" name="Picture 9">
            <a:extLst>
              <a:ext uri="{FF2B5EF4-FFF2-40B4-BE49-F238E27FC236}">
                <a16:creationId xmlns:a16="http://schemas.microsoft.com/office/drawing/2014/main" id="{C3C682A3-57CE-D443-B382-19D0493C2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443" y="3361226"/>
            <a:ext cx="5247210" cy="3496774"/>
          </a:xfrm>
          <a:prstGeom prst="rect">
            <a:avLst/>
          </a:prstGeom>
        </p:spPr>
      </p:pic>
      <p:pic>
        <p:nvPicPr>
          <p:cNvPr id="12" name="Picture 11">
            <a:extLst>
              <a:ext uri="{FF2B5EF4-FFF2-40B4-BE49-F238E27FC236}">
                <a16:creationId xmlns:a16="http://schemas.microsoft.com/office/drawing/2014/main" id="{0F1E981A-3F39-864A-9847-279270D8B796}"/>
              </a:ext>
            </a:extLst>
          </p:cNvPr>
          <p:cNvPicPr>
            <a:picLocks noChangeAspect="1"/>
          </p:cNvPicPr>
          <p:nvPr/>
        </p:nvPicPr>
        <p:blipFill rotWithShape="1">
          <a:blip r:embed="rId7">
            <a:extLst>
              <a:ext uri="{28A0092B-C50C-407E-A947-70E740481C1C}">
                <a14:useLocalDpi xmlns:a14="http://schemas.microsoft.com/office/drawing/2010/main" val="0"/>
              </a:ext>
            </a:extLst>
          </a:blip>
          <a:srcRect l="15428"/>
          <a:stretch/>
        </p:blipFill>
        <p:spPr>
          <a:xfrm>
            <a:off x="7686763" y="2830511"/>
            <a:ext cx="4947795" cy="4042155"/>
          </a:xfrm>
          <a:prstGeom prst="rect">
            <a:avLst/>
          </a:prstGeom>
        </p:spPr>
      </p:pic>
    </p:spTree>
    <p:extLst>
      <p:ext uri="{BB962C8B-B14F-4D97-AF65-F5344CB8AC3E}">
        <p14:creationId xmlns:p14="http://schemas.microsoft.com/office/powerpoint/2010/main" val="2029308644"/>
      </p:ext>
    </p:extLst>
  </p:cSld>
  <p:clrMapOvr>
    <a:masterClrMapping/>
  </p:clrMapOvr>
</p:sld>
</file>

<file path=ppt/theme/theme1.xml><?xml version="1.0" encoding="utf-8"?>
<a:theme xmlns:a="http://schemas.openxmlformats.org/drawingml/2006/main" name="Office Theme">
  <a:themeElements>
    <a:clrScheme name="Fusion">
      <a:dk1>
        <a:sysClr val="windowText" lastClr="000000"/>
      </a:dk1>
      <a:lt1>
        <a:sysClr val="window" lastClr="FFFFFF"/>
      </a:lt1>
      <a:dk2>
        <a:srgbClr val="44546A"/>
      </a:dk2>
      <a:lt2>
        <a:srgbClr val="E7E6E6"/>
      </a:lt2>
      <a:accent1>
        <a:srgbClr val="6C2B43"/>
      </a:accent1>
      <a:accent2>
        <a:srgbClr val="DF3621"/>
      </a:accent2>
      <a:accent3>
        <a:srgbClr val="FD9E01"/>
      </a:accent3>
      <a:accent4>
        <a:srgbClr val="94BA46"/>
      </a:accent4>
      <a:accent5>
        <a:srgbClr val="00B09B"/>
      </a:accent5>
      <a:accent6>
        <a:srgbClr val="0178B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053522095D4846A2CC2738E998CC3E" ma:contentTypeVersion="15" ma:contentTypeDescription="Crée un document." ma:contentTypeScope="" ma:versionID="1ed8206735aa75fb4ae1828ddbeac6f5">
  <xsd:schema xmlns:xsd="http://www.w3.org/2001/XMLSchema" xmlns:xs="http://www.w3.org/2001/XMLSchema" xmlns:p="http://schemas.microsoft.com/office/2006/metadata/properties" xmlns:ns2="877f4551-64ef-443f-a6eb-789f07c4fced" xmlns:ns3="edff6cb5-b610-46b8-b000-481b2d4b3329" targetNamespace="http://schemas.microsoft.com/office/2006/metadata/properties" ma:root="true" ma:fieldsID="935bdfde188430c40eb689d9fe62d5f3" ns2:_="" ns3:_="">
    <xsd:import namespace="877f4551-64ef-443f-a6eb-789f07c4fced"/>
    <xsd:import namespace="edff6cb5-b610-46b8-b000-481b2d4b332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f4551-64ef-443f-a6eb-789f07c4f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b1926f21-084d-4614-826e-e7dbb22035b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ff6cb5-b610-46b8-b000-481b2d4b332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05c452-fe15-4790-a5b0-600840b7885d}" ma:internalName="TaxCatchAll" ma:showField="CatchAllData" ma:web="edff6cb5-b610-46b8-b000-481b2d4b33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7f4551-64ef-443f-a6eb-789f07c4fced">
      <Terms xmlns="http://schemas.microsoft.com/office/infopath/2007/PartnerControls"/>
    </lcf76f155ced4ddcb4097134ff3c332f>
    <TaxCatchAll xmlns="edff6cb5-b610-46b8-b000-481b2d4b3329" xsi:nil="true"/>
  </documentManagement>
</p:properties>
</file>

<file path=customXml/itemProps1.xml><?xml version="1.0" encoding="utf-8"?>
<ds:datastoreItem xmlns:ds="http://schemas.openxmlformats.org/officeDocument/2006/customXml" ds:itemID="{89F4B8AC-3605-4BF2-A2E4-7908767BF3BF}"/>
</file>

<file path=customXml/itemProps2.xml><?xml version="1.0" encoding="utf-8"?>
<ds:datastoreItem xmlns:ds="http://schemas.openxmlformats.org/officeDocument/2006/customXml" ds:itemID="{34440690-D304-4DE1-9FE5-68E65F66F62B}"/>
</file>

<file path=customXml/itemProps3.xml><?xml version="1.0" encoding="utf-8"?>
<ds:datastoreItem xmlns:ds="http://schemas.openxmlformats.org/officeDocument/2006/customXml" ds:itemID="{2DD5B20C-365F-46A8-A414-D7B1AD11F62F}"/>
</file>

<file path=docProps/app.xml><?xml version="1.0" encoding="utf-8"?>
<Properties xmlns="http://schemas.openxmlformats.org/officeDocument/2006/extended-properties" xmlns:vt="http://schemas.openxmlformats.org/officeDocument/2006/docPropsVTypes">
  <Template/>
  <TotalTime>795</TotalTime>
  <Words>419</Words>
  <Application>Microsoft Macintosh PowerPoint</Application>
  <PresentationFormat>Widescreen</PresentationFormat>
  <Paragraphs>52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Rounded MT Bold</vt:lpstr>
      <vt:lpstr>Calibri</vt:lpstr>
      <vt:lpstr>Calibri Light</vt:lpstr>
      <vt:lpstr>Office Theme</vt:lpstr>
      <vt:lpstr>BATTAMBANG PROVINCE CAMBODIA</vt:lpstr>
      <vt:lpstr>Welcome to Battambang!</vt:lpstr>
      <vt:lpstr>“Clean, Green, Smart, Walkable City”</vt:lpstr>
      <vt:lpstr>Our Vision “Clean, Green, Smart, Walkable city”</vt:lpstr>
      <vt:lpstr>PowerPoint Presentation</vt:lpstr>
      <vt:lpstr>PowerPoint Presentation</vt:lpstr>
      <vt:lpstr>PowerPoint Presentation</vt:lpstr>
      <vt:lpstr>Implementation challenges</vt:lpstr>
      <vt:lpstr>PowerPoint Presentation</vt:lpstr>
      <vt:lpstr>PowerPoint Presentation</vt:lpstr>
      <vt:lpstr>Sustainable tourism in Battambang:  Battambang, the creative Gastronomy city of Cambodia</vt:lpstr>
      <vt:lpstr>The first steering committee meeting with  H.E Sok Lou, the governor of Battambang  10th May 2024, Battambang provincial Hall</vt:lpstr>
    </vt:vector>
  </TitlesOfParts>
  <Manager>SlideModel</Manager>
  <Company>SlideModel</Company>
  <LinksUpToDate>false</LinksUpToDate>
  <SharedDoc>false</SharedDoc>
  <HyperlinkBase>http://slidemodel.com</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SlideModel Free PowerPoint Templates</dc:title>
  <dc:subject>Template</dc:subject>
  <dc:creator>SlideModel</dc:creator>
  <cp:keywords>PowerPoint, Free PowerPoint Templates, SlideModel, Presentations, Designs, Clipart</cp:keywords>
  <dc:description>Download This FREE PowerPoint Templates at http://slidemodel.com</dc:description>
  <cp:lastModifiedBy>Mardi Sok</cp:lastModifiedBy>
  <cp:revision>68</cp:revision>
  <dcterms:created xsi:type="dcterms:W3CDTF">2015-03-23T20:25:20Z</dcterms:created>
  <dcterms:modified xsi:type="dcterms:W3CDTF">2024-05-19T05:27:29Z</dcterms:modified>
  <cp:category>Presentations, Business Presentations, Free PowerPoint Templates</cp:category>
  <cp:contentStatus>Template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0x010100DB053522095D4846A2CC2738E998CC3E</vt:lpwstr>
  </property>
</Properties>
</file>